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Average" panose="020B0604020202020204" charset="0"/>
      <p:regular r:id="rId19"/>
    </p:embeddedFont>
    <p:embeddedFont>
      <p:font typeface="Oswald" panose="020B0604020202020204" pitchFamily="2" charset="0"/>
      <p:regular r:id="rId20"/>
      <p:bold r:id="rId21"/>
    </p:embeddedFont>
    <p:embeddedFont>
      <p:font typeface="Tinos" panose="020B060402020202020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02"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45b098d47c_0_2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45b098d47c_0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45a59d0967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45a59d0967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45a59d0967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45a59d0967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Tell students that it is important to understand the language used to describe apartments so: you can describe the features you want, and to be able to understand what apartment adverts say about the apartment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45a59d0967_0_1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45a59d0967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45a59d0967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45a59d0967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45b098d47c_0_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45b098d47c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45a59d0967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45a59d0967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45b098d47c_0_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45b098d47c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45a59d0967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45a59d0967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45a59d0967_0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45a59d096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45a59d0967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45a59d0967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45a59d0967_0_1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45a59d0967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45a59d0967_0_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45a59d0967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45a59d0967_0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45a59d0967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Handout 5</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45a59d0967_0_1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45a59d0967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2195400" y="1915625"/>
            <a:ext cx="5307900" cy="1159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1912025" y="2116750"/>
            <a:ext cx="5802600" cy="1159800"/>
          </a:xfrm>
          <a:prstGeom prst="rect">
            <a:avLst/>
          </a:prstGeom>
        </p:spPr>
        <p:txBody>
          <a:bodyPr spcFirstLastPara="1" wrap="square" lIns="91425" tIns="91425" rIns="91425" bIns="91425" anchor="b"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4" name="Google Shape;14;p3"/>
          <p:cNvSpPr txBox="1">
            <a:spLocks noGrp="1"/>
          </p:cNvSpPr>
          <p:nvPr>
            <p:ph type="subTitle" idx="1"/>
          </p:nvPr>
        </p:nvSpPr>
        <p:spPr>
          <a:xfrm>
            <a:off x="1912025" y="3144851"/>
            <a:ext cx="5802600" cy="7848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1800" i="1">
                <a:solidFill>
                  <a:srgbClr val="666666"/>
                </a:solidFill>
              </a:defRPr>
            </a:lvl1pPr>
            <a:lvl2pPr lvl="1" rtl="0">
              <a:spcBef>
                <a:spcPts val="0"/>
              </a:spcBef>
              <a:spcAft>
                <a:spcPts val="0"/>
              </a:spcAft>
              <a:buClr>
                <a:srgbClr val="666666"/>
              </a:buClr>
              <a:buSzPts val="1800"/>
              <a:buNone/>
              <a:defRPr sz="1800" i="1">
                <a:solidFill>
                  <a:srgbClr val="666666"/>
                </a:solidFill>
              </a:defRPr>
            </a:lvl2pPr>
            <a:lvl3pPr lvl="2" rtl="0">
              <a:spcBef>
                <a:spcPts val="0"/>
              </a:spcBef>
              <a:spcAft>
                <a:spcPts val="0"/>
              </a:spcAft>
              <a:buClr>
                <a:srgbClr val="666666"/>
              </a:buClr>
              <a:buSzPts val="1800"/>
              <a:buNone/>
              <a:defRPr sz="18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endParaRPr/>
          </a:p>
        </p:txBody>
      </p:sp>
      <p:sp>
        <p:nvSpPr>
          <p:cNvPr id="15" name="Google Shape;15;p3"/>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6"/>
        <p:cNvGrpSpPr/>
        <p:nvPr/>
      </p:nvGrpSpPr>
      <p:grpSpPr>
        <a:xfrm>
          <a:off x="0" y="0"/>
          <a:ext cx="0" cy="0"/>
          <a:chOff x="0" y="0"/>
          <a:chExt cx="0" cy="0"/>
        </a:xfrm>
      </p:grpSpPr>
      <p:sp>
        <p:nvSpPr>
          <p:cNvPr id="17" name="Google Shape;17;p4"/>
          <p:cNvSpPr txBox="1">
            <a:spLocks noGrp="1"/>
          </p:cNvSpPr>
          <p:nvPr>
            <p:ph type="body" idx="1"/>
          </p:nvPr>
        </p:nvSpPr>
        <p:spPr>
          <a:xfrm>
            <a:off x="1809500" y="1476000"/>
            <a:ext cx="6128100" cy="819900"/>
          </a:xfrm>
          <a:prstGeom prst="rect">
            <a:avLst/>
          </a:prstGeom>
        </p:spPr>
        <p:txBody>
          <a:bodyPr spcFirstLastPara="1" wrap="square" lIns="91425" tIns="91425" rIns="91425" bIns="91425" anchor="t" anchorCtr="0"/>
          <a:lstStyle>
            <a:lvl1pPr marL="457200" lvl="0" indent="-419100" rtl="0">
              <a:spcBef>
                <a:spcPts val="600"/>
              </a:spcBef>
              <a:spcAft>
                <a:spcPts val="0"/>
              </a:spcAft>
              <a:buSzPts val="3000"/>
              <a:buChar char="◈"/>
              <a:defRPr b="1" i="1"/>
            </a:lvl1pPr>
            <a:lvl2pPr marL="914400" lvl="1" indent="-381000" rtl="0">
              <a:spcBef>
                <a:spcPts val="0"/>
              </a:spcBef>
              <a:spcAft>
                <a:spcPts val="0"/>
              </a:spcAft>
              <a:buSzPts val="2400"/>
              <a:buChar char="◆"/>
              <a:defRPr b="1" i="1"/>
            </a:lvl2pPr>
            <a:lvl3pPr marL="1371600" lvl="2" indent="-381000" rtl="0">
              <a:spcBef>
                <a:spcPts val="0"/>
              </a:spcBef>
              <a:spcAft>
                <a:spcPts val="0"/>
              </a:spcAft>
              <a:buSzPts val="2400"/>
              <a:buChar char="◇"/>
              <a:defRPr b="1" i="1"/>
            </a:lvl3pPr>
            <a:lvl4pPr marL="1828800" lvl="3" indent="-342900" rtl="0">
              <a:spcBef>
                <a:spcPts val="0"/>
              </a:spcBef>
              <a:spcAft>
                <a:spcPts val="0"/>
              </a:spcAft>
              <a:buSzPts val="1800"/>
              <a:buChar char="⬥"/>
              <a:defRPr b="1" i="1"/>
            </a:lvl4pPr>
            <a:lvl5pPr marL="2286000" lvl="4" indent="-342900" rtl="0">
              <a:spcBef>
                <a:spcPts val="0"/>
              </a:spcBef>
              <a:spcAft>
                <a:spcPts val="0"/>
              </a:spcAft>
              <a:buSzPts val="1800"/>
              <a:buChar char="⬦"/>
              <a:defRPr b="1" i="1"/>
            </a:lvl5pPr>
            <a:lvl6pPr marL="2743200" lvl="5" indent="-342900" rtl="0">
              <a:spcBef>
                <a:spcPts val="0"/>
              </a:spcBef>
              <a:spcAft>
                <a:spcPts val="0"/>
              </a:spcAft>
              <a:buSzPts val="1800"/>
              <a:buChar char="⬦"/>
              <a:defRPr b="1" i="1"/>
            </a:lvl6pPr>
            <a:lvl7pPr marL="3200400" lvl="6" indent="-342900" rtl="0">
              <a:spcBef>
                <a:spcPts val="0"/>
              </a:spcBef>
              <a:spcAft>
                <a:spcPts val="0"/>
              </a:spcAft>
              <a:buSzPts val="1800"/>
              <a:buChar char="⬦"/>
              <a:defRPr b="1" i="1"/>
            </a:lvl7pPr>
            <a:lvl8pPr marL="3657600" lvl="7" indent="-342900" rtl="0">
              <a:spcBef>
                <a:spcPts val="0"/>
              </a:spcBef>
              <a:spcAft>
                <a:spcPts val="0"/>
              </a:spcAft>
              <a:buSzPts val="1800"/>
              <a:buChar char="⬦"/>
              <a:defRPr b="1" i="1"/>
            </a:lvl8pPr>
            <a:lvl9pPr marL="4114800" lvl="8" indent="-342900">
              <a:spcBef>
                <a:spcPts val="0"/>
              </a:spcBef>
              <a:spcAft>
                <a:spcPts val="0"/>
              </a:spcAft>
              <a:buSzPts val="1800"/>
              <a:buChar char="⬦"/>
              <a:defRPr b="1" i="1"/>
            </a:lvl9pPr>
          </a:lstStyle>
          <a:p>
            <a:endParaRPr/>
          </a:p>
        </p:txBody>
      </p:sp>
      <p:sp>
        <p:nvSpPr>
          <p:cNvPr id="18" name="Google Shape;18;p4"/>
          <p:cNvSpPr txBox="1"/>
          <p:nvPr/>
        </p:nvSpPr>
        <p:spPr>
          <a:xfrm>
            <a:off x="1705475" y="975394"/>
            <a:ext cx="1957200" cy="6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600" b="1">
                <a:solidFill>
                  <a:srgbClr val="25212A"/>
                </a:solidFill>
                <a:latin typeface="Oswald"/>
                <a:ea typeface="Oswald"/>
                <a:cs typeface="Oswald"/>
                <a:sym typeface="Oswald"/>
              </a:rPr>
              <a:t>“</a:t>
            </a:r>
            <a:endParaRPr sz="9600" b="1">
              <a:solidFill>
                <a:srgbClr val="25212A"/>
              </a:solidFill>
              <a:latin typeface="Oswald"/>
              <a:ea typeface="Oswald"/>
              <a:cs typeface="Oswald"/>
              <a:sym typeface="Oswald"/>
            </a:endParaRPr>
          </a:p>
        </p:txBody>
      </p:sp>
      <p:sp>
        <p:nvSpPr>
          <p:cNvPr id="19" name="Google Shape;19;p4"/>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22" name="Google Shape;22;p5"/>
          <p:cNvSpPr txBox="1">
            <a:spLocks noGrp="1"/>
          </p:cNvSpPr>
          <p:nvPr>
            <p:ph type="body" idx="1"/>
          </p:nvPr>
        </p:nvSpPr>
        <p:spPr>
          <a:xfrm>
            <a:off x="1556175" y="1378821"/>
            <a:ext cx="6616800" cy="3042300"/>
          </a:xfrm>
          <a:prstGeom prst="rect">
            <a:avLst/>
          </a:prstGeom>
        </p:spPr>
        <p:txBody>
          <a:bodyPr spcFirstLastPara="1" wrap="square" lIns="91425" tIns="91425" rIns="91425" bIns="91425" anchor="t" anchorCtr="0"/>
          <a:lstStyle>
            <a:lvl1pPr marL="457200" lvl="0" indent="-393700">
              <a:spcBef>
                <a:spcPts val="600"/>
              </a:spcBef>
              <a:spcAft>
                <a:spcPts val="0"/>
              </a:spcAft>
              <a:buSzPts val="2600"/>
              <a:buChar char="◈"/>
              <a:defRPr sz="2600"/>
            </a:lvl1pPr>
            <a:lvl2pPr marL="914400" lvl="1" indent="-393700">
              <a:spcBef>
                <a:spcPts val="0"/>
              </a:spcBef>
              <a:spcAft>
                <a:spcPts val="0"/>
              </a:spcAft>
              <a:buSzPts val="2600"/>
              <a:buChar char="◆"/>
              <a:defRPr sz="2600"/>
            </a:lvl2pPr>
            <a:lvl3pPr marL="1371600" lvl="2" indent="-393700">
              <a:spcBef>
                <a:spcPts val="0"/>
              </a:spcBef>
              <a:spcAft>
                <a:spcPts val="0"/>
              </a:spcAft>
              <a:buSzPts val="2600"/>
              <a:buChar char="◇"/>
              <a:defRPr sz="2600"/>
            </a:lvl3pPr>
            <a:lvl4pPr marL="1828800" lvl="3" indent="-393700">
              <a:spcBef>
                <a:spcPts val="0"/>
              </a:spcBef>
              <a:spcAft>
                <a:spcPts val="0"/>
              </a:spcAft>
              <a:buSzPts val="2600"/>
              <a:buChar char="⬥"/>
              <a:defRPr sz="2600"/>
            </a:lvl4pPr>
            <a:lvl5pPr marL="2286000" lvl="4" indent="-393700">
              <a:spcBef>
                <a:spcPts val="0"/>
              </a:spcBef>
              <a:spcAft>
                <a:spcPts val="0"/>
              </a:spcAft>
              <a:buSzPts val="2600"/>
              <a:buChar char="⬦"/>
              <a:defRPr sz="2600"/>
            </a:lvl5pPr>
            <a:lvl6pPr marL="2743200" lvl="5" indent="-393700">
              <a:spcBef>
                <a:spcPts val="0"/>
              </a:spcBef>
              <a:spcAft>
                <a:spcPts val="0"/>
              </a:spcAft>
              <a:buSzPts val="2600"/>
              <a:buChar char="⬦"/>
              <a:defRPr sz="2600"/>
            </a:lvl6pPr>
            <a:lvl7pPr marL="3200400" lvl="6" indent="-393700">
              <a:spcBef>
                <a:spcPts val="0"/>
              </a:spcBef>
              <a:spcAft>
                <a:spcPts val="0"/>
              </a:spcAft>
              <a:buSzPts val="2600"/>
              <a:buChar char="⬦"/>
              <a:defRPr sz="2600"/>
            </a:lvl7pPr>
            <a:lvl8pPr marL="3657600" lvl="7" indent="-393700">
              <a:spcBef>
                <a:spcPts val="0"/>
              </a:spcBef>
              <a:spcAft>
                <a:spcPts val="0"/>
              </a:spcAft>
              <a:buSzPts val="2600"/>
              <a:buChar char="⬦"/>
              <a:defRPr sz="2600"/>
            </a:lvl8pPr>
            <a:lvl9pPr marL="4114800" lvl="8" indent="-393700">
              <a:spcBef>
                <a:spcPts val="0"/>
              </a:spcBef>
              <a:spcAft>
                <a:spcPts val="0"/>
              </a:spcAft>
              <a:buSzPts val="2600"/>
              <a:buChar char="⬦"/>
              <a:defRPr sz="2600"/>
            </a:lvl9pPr>
          </a:lstStyle>
          <a:p>
            <a:endParaRPr/>
          </a:p>
        </p:txBody>
      </p:sp>
      <p:sp>
        <p:nvSpPr>
          <p:cNvPr id="23" name="Google Shape;23;p5"/>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24" name="Google Shape;24;p5"/>
          <p:cNvCxnSpPr/>
          <p:nvPr/>
        </p:nvCxnSpPr>
        <p:spPr>
          <a:xfrm>
            <a:off x="1664750" y="1357125"/>
            <a:ext cx="65262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27" name="Google Shape;27;p6"/>
          <p:cNvSpPr txBox="1">
            <a:spLocks noGrp="1"/>
          </p:cNvSpPr>
          <p:nvPr>
            <p:ph type="body" idx="1"/>
          </p:nvPr>
        </p:nvSpPr>
        <p:spPr>
          <a:xfrm>
            <a:off x="1556175" y="1479375"/>
            <a:ext cx="3211800" cy="3598800"/>
          </a:xfrm>
          <a:prstGeom prst="rect">
            <a:avLst/>
          </a:prstGeom>
        </p:spPr>
        <p:txBody>
          <a:bodyPr spcFirstLastPara="1" wrap="square" lIns="91425" tIns="91425" rIns="91425" bIns="91425" anchor="t" anchorCtr="0"/>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sp>
        <p:nvSpPr>
          <p:cNvPr id="28" name="Google Shape;28;p6"/>
          <p:cNvSpPr txBox="1">
            <a:spLocks noGrp="1"/>
          </p:cNvSpPr>
          <p:nvPr>
            <p:ph type="body" idx="2"/>
          </p:nvPr>
        </p:nvSpPr>
        <p:spPr>
          <a:xfrm>
            <a:off x="4961272" y="1479375"/>
            <a:ext cx="3211800" cy="3598800"/>
          </a:xfrm>
          <a:prstGeom prst="rect">
            <a:avLst/>
          </a:prstGeom>
        </p:spPr>
        <p:txBody>
          <a:bodyPr spcFirstLastPara="1" wrap="square" lIns="91425" tIns="91425" rIns="91425" bIns="91425" anchor="t" anchorCtr="0"/>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sp>
        <p:nvSpPr>
          <p:cNvPr id="29" name="Google Shape;29;p6"/>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30" name="Google Shape;30;p6"/>
          <p:cNvCxnSpPr/>
          <p:nvPr/>
        </p:nvCxnSpPr>
        <p:spPr>
          <a:xfrm>
            <a:off x="1664750" y="1357125"/>
            <a:ext cx="65262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3" name="Google Shape;33;p7"/>
          <p:cNvSpPr txBox="1">
            <a:spLocks noGrp="1"/>
          </p:cNvSpPr>
          <p:nvPr>
            <p:ph type="body" idx="1"/>
          </p:nvPr>
        </p:nvSpPr>
        <p:spPr>
          <a:xfrm>
            <a:off x="1556175" y="1419658"/>
            <a:ext cx="2132700" cy="3460200"/>
          </a:xfrm>
          <a:prstGeom prst="rect">
            <a:avLst/>
          </a:prstGeom>
        </p:spPr>
        <p:txBody>
          <a:bodyPr spcFirstLastPara="1" wrap="square" lIns="91425" tIns="91425" rIns="91425" bIns="91425" anchor="t" anchorCtr="0"/>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4" name="Google Shape;34;p7"/>
          <p:cNvSpPr txBox="1">
            <a:spLocks noGrp="1"/>
          </p:cNvSpPr>
          <p:nvPr>
            <p:ph type="body" idx="2"/>
          </p:nvPr>
        </p:nvSpPr>
        <p:spPr>
          <a:xfrm>
            <a:off x="3798226" y="1419658"/>
            <a:ext cx="2132700" cy="3460200"/>
          </a:xfrm>
          <a:prstGeom prst="rect">
            <a:avLst/>
          </a:prstGeom>
        </p:spPr>
        <p:txBody>
          <a:bodyPr spcFirstLastPara="1" wrap="square" lIns="91425" tIns="91425" rIns="91425" bIns="91425" anchor="t" anchorCtr="0"/>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5" name="Google Shape;35;p7"/>
          <p:cNvSpPr txBox="1">
            <a:spLocks noGrp="1"/>
          </p:cNvSpPr>
          <p:nvPr>
            <p:ph type="body" idx="3"/>
          </p:nvPr>
        </p:nvSpPr>
        <p:spPr>
          <a:xfrm>
            <a:off x="6040277" y="1419658"/>
            <a:ext cx="2132700" cy="3460200"/>
          </a:xfrm>
          <a:prstGeom prst="rect">
            <a:avLst/>
          </a:prstGeom>
        </p:spPr>
        <p:txBody>
          <a:bodyPr spcFirstLastPara="1" wrap="square" lIns="91425" tIns="91425" rIns="91425" bIns="91425" anchor="t" anchorCtr="0"/>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6" name="Google Shape;36;p7"/>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37" name="Google Shape;37;p7"/>
          <p:cNvCxnSpPr/>
          <p:nvPr/>
        </p:nvCxnSpPr>
        <p:spPr>
          <a:xfrm>
            <a:off x="1664750" y="1357125"/>
            <a:ext cx="65262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40" name="Google Shape;40;p8"/>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1" name="Google Shape;41;p8"/>
          <p:cNvCxnSpPr/>
          <p:nvPr/>
        </p:nvCxnSpPr>
        <p:spPr>
          <a:xfrm>
            <a:off x="1664750" y="1357125"/>
            <a:ext cx="65262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9"/>
          <p:cNvSpPr txBox="1">
            <a:spLocks noGrp="1"/>
          </p:cNvSpPr>
          <p:nvPr>
            <p:ph type="body" idx="1"/>
          </p:nvPr>
        </p:nvSpPr>
        <p:spPr>
          <a:xfrm>
            <a:off x="1592350" y="3640275"/>
            <a:ext cx="6562500" cy="519600"/>
          </a:xfrm>
          <a:prstGeom prst="rect">
            <a:avLst/>
          </a:prstGeom>
        </p:spPr>
        <p:txBody>
          <a:bodyPr spcFirstLastPara="1" wrap="square" lIns="91425" tIns="91425" rIns="91425" bIns="91425" anchor="t" anchorCtr="0"/>
          <a:lstStyle>
            <a:lvl1pPr marL="457200" lvl="0" indent="-228600">
              <a:spcBef>
                <a:spcPts val="360"/>
              </a:spcBef>
              <a:spcAft>
                <a:spcPts val="0"/>
              </a:spcAft>
              <a:buClr>
                <a:srgbClr val="666666"/>
              </a:buClr>
              <a:buSzPts val="1600"/>
              <a:buNone/>
              <a:defRPr sz="1600" i="1">
                <a:solidFill>
                  <a:srgbClr val="666666"/>
                </a:solidFill>
              </a:defRPr>
            </a:lvl1pPr>
          </a:lstStyle>
          <a:p>
            <a:endParaRPr/>
          </a:p>
        </p:txBody>
      </p:sp>
      <p:sp>
        <p:nvSpPr>
          <p:cNvPr id="44" name="Google Shape;44;p9"/>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5" name="Google Shape;45;p9"/>
          <p:cNvCxnSpPr/>
          <p:nvPr/>
        </p:nvCxnSpPr>
        <p:spPr>
          <a:xfrm>
            <a:off x="1706950" y="3643125"/>
            <a:ext cx="63213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right">
  <p:cSld name="CAPTION_ONLY_1">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6657400" y="838500"/>
            <a:ext cx="1497600" cy="3321300"/>
          </a:xfrm>
          <a:prstGeom prst="rect">
            <a:avLst/>
          </a:prstGeom>
        </p:spPr>
        <p:txBody>
          <a:bodyPr spcFirstLastPara="1" wrap="square" lIns="91425" tIns="91425" rIns="91425" bIns="91425" anchor="t" anchorCtr="0"/>
          <a:lstStyle>
            <a:lvl1pPr marL="457200" lvl="0" indent="-228600" rtl="0">
              <a:spcBef>
                <a:spcPts val="360"/>
              </a:spcBef>
              <a:spcAft>
                <a:spcPts val="0"/>
              </a:spcAft>
              <a:buClr>
                <a:srgbClr val="666666"/>
              </a:buClr>
              <a:buSzPts val="1600"/>
              <a:buNone/>
              <a:defRPr sz="1600" i="1">
                <a:solidFill>
                  <a:srgbClr val="666666"/>
                </a:solidFill>
              </a:defRPr>
            </a:lvl1pPr>
          </a:lstStyle>
          <a:p>
            <a:endParaRPr/>
          </a:p>
        </p:txBody>
      </p:sp>
      <p:sp>
        <p:nvSpPr>
          <p:cNvPr id="48" name="Google Shape;48;p10"/>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cxnSp>
        <p:nvCxnSpPr>
          <p:cNvPr id="49" name="Google Shape;49;p10"/>
          <p:cNvCxnSpPr/>
          <p:nvPr/>
        </p:nvCxnSpPr>
        <p:spPr>
          <a:xfrm>
            <a:off x="6428800" y="990300"/>
            <a:ext cx="0" cy="312270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1"/>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_2">
  <p:cSld name="TITLE_2">
    <p:bg>
      <p:bgPr>
        <a:solidFill>
          <a:schemeClr val="lt2"/>
        </a:solidFill>
        <a:effectLst/>
      </p:bgPr>
    </p:bg>
    <p:spTree>
      <p:nvGrpSpPr>
        <p:cNvPr id="1" name="Shape 52"/>
        <p:cNvGrpSpPr/>
        <p:nvPr/>
      </p:nvGrpSpPr>
      <p:grpSpPr>
        <a:xfrm>
          <a:off x="0" y="0"/>
          <a:ext cx="0" cy="0"/>
          <a:chOff x="0" y="0"/>
          <a:chExt cx="0" cy="0"/>
        </a:xfrm>
      </p:grpSpPr>
      <p:sp>
        <p:nvSpPr>
          <p:cNvPr id="53" name="Google Shape;53;p1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 name="Google Shape;54;p12"/>
          <p:cNvGrpSpPr/>
          <p:nvPr/>
        </p:nvGrpSpPr>
        <p:grpSpPr>
          <a:xfrm>
            <a:off x="830392" y="1191256"/>
            <a:ext cx="745763" cy="45826"/>
            <a:chOff x="4580561" y="2589004"/>
            <a:chExt cx="1064464" cy="25200"/>
          </a:xfrm>
        </p:grpSpPr>
        <p:sp>
          <p:nvSpPr>
            <p:cNvPr id="55" name="Google Shape;55;p1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12"/>
          <p:cNvSpPr txBox="1">
            <a:spLocks noGrp="1"/>
          </p:cNvSpPr>
          <p:nvPr>
            <p:ph type="ctrTitle"/>
          </p:nvPr>
        </p:nvSpPr>
        <p:spPr>
          <a:xfrm>
            <a:off x="729450" y="1322450"/>
            <a:ext cx="7688100" cy="1664700"/>
          </a:xfrm>
          <a:prstGeom prst="rect">
            <a:avLst/>
          </a:prstGeom>
        </p:spPr>
        <p:txBody>
          <a:bodyPr spcFirstLastPara="1" wrap="square" lIns="91425" tIns="91425" rIns="91425" bIns="91425" anchor="b" anchorCtr="0"/>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a:endParaRPr/>
          </a:p>
        </p:txBody>
      </p:sp>
      <p:sp>
        <p:nvSpPr>
          <p:cNvPr id="58" name="Google Shape;58;p1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lstStyle>
            <a:lvl1pPr lvl="0" rtl="0">
              <a:lnSpc>
                <a:spcPct val="100000"/>
              </a:lnSpc>
              <a:spcBef>
                <a:spcPts val="60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59" name="Google Shape;59;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3">
            <a:alphaModFix/>
          </a:blip>
          <a:stretch>
            <a:fillRect/>
          </a:stretch>
        </a:blipFill>
        <a:effectLst/>
      </p:bgPr>
    </p:bg>
    <p:spTree>
      <p:nvGrpSpPr>
        <p:cNvPr id="1" name="Shape 5"/>
        <p:cNvGrpSpPr/>
        <p:nvPr/>
      </p:nvGrpSpPr>
      <p:grpSpPr>
        <a:xfrm>
          <a:off x="0" y="0"/>
          <a:ext cx="0" cy="0"/>
          <a:chOff x="0" y="0"/>
          <a:chExt cx="0" cy="0"/>
        </a:xfrm>
      </p:grpSpPr>
      <p:pic>
        <p:nvPicPr>
          <p:cNvPr id="6" name="Google Shape;6;p1" descr="libro.png"/>
          <p:cNvPicPr preferRelativeResize="0"/>
          <p:nvPr/>
        </p:nvPicPr>
        <p:blipFill>
          <a:blip r:embed="rId14">
            <a:alphaModFix/>
          </a:blip>
          <a:stretch>
            <a:fillRect/>
          </a:stretch>
        </p:blipFill>
        <p:spPr>
          <a:xfrm>
            <a:off x="0" y="0"/>
            <a:ext cx="9144000" cy="5143500"/>
          </a:xfrm>
          <a:prstGeom prst="rect">
            <a:avLst/>
          </a:prstGeom>
          <a:noFill/>
          <a:ln>
            <a:noFill/>
          </a:ln>
        </p:spPr>
      </p:pic>
      <p:sp>
        <p:nvSpPr>
          <p:cNvPr id="7" name="Google Shape;7;p1"/>
          <p:cNvSpPr txBox="1">
            <a:spLocks noGrp="1"/>
          </p:cNvSpPr>
          <p:nvPr>
            <p:ph type="title"/>
          </p:nvPr>
        </p:nvSpPr>
        <p:spPr>
          <a:xfrm>
            <a:off x="1556175" y="719375"/>
            <a:ext cx="6616800" cy="6999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25212A"/>
              </a:buClr>
              <a:buSzPts val="2400"/>
              <a:buFont typeface="Oswald"/>
              <a:buNone/>
              <a:defRPr sz="2400" b="1">
                <a:solidFill>
                  <a:srgbClr val="25212A"/>
                </a:solidFill>
                <a:latin typeface="Oswald"/>
                <a:ea typeface="Oswald"/>
                <a:cs typeface="Oswald"/>
                <a:sym typeface="Oswald"/>
              </a:defRPr>
            </a:lvl1pPr>
            <a:lvl2pPr lvl="1">
              <a:spcBef>
                <a:spcPts val="0"/>
              </a:spcBef>
              <a:spcAft>
                <a:spcPts val="0"/>
              </a:spcAft>
              <a:buClr>
                <a:srgbClr val="25212A"/>
              </a:buClr>
              <a:buSzPts val="2400"/>
              <a:buFont typeface="Oswald"/>
              <a:buNone/>
              <a:defRPr sz="2400" b="1">
                <a:solidFill>
                  <a:srgbClr val="25212A"/>
                </a:solidFill>
                <a:latin typeface="Oswald"/>
                <a:ea typeface="Oswald"/>
                <a:cs typeface="Oswald"/>
                <a:sym typeface="Oswald"/>
              </a:defRPr>
            </a:lvl2pPr>
            <a:lvl3pPr lvl="2">
              <a:spcBef>
                <a:spcPts val="0"/>
              </a:spcBef>
              <a:spcAft>
                <a:spcPts val="0"/>
              </a:spcAft>
              <a:buClr>
                <a:srgbClr val="25212A"/>
              </a:buClr>
              <a:buSzPts val="2400"/>
              <a:buFont typeface="Oswald"/>
              <a:buNone/>
              <a:defRPr sz="2400" b="1">
                <a:solidFill>
                  <a:srgbClr val="25212A"/>
                </a:solidFill>
                <a:latin typeface="Oswald"/>
                <a:ea typeface="Oswald"/>
                <a:cs typeface="Oswald"/>
                <a:sym typeface="Oswald"/>
              </a:defRPr>
            </a:lvl3pPr>
            <a:lvl4pPr lvl="3">
              <a:spcBef>
                <a:spcPts val="0"/>
              </a:spcBef>
              <a:spcAft>
                <a:spcPts val="0"/>
              </a:spcAft>
              <a:buClr>
                <a:srgbClr val="25212A"/>
              </a:buClr>
              <a:buSzPts val="2400"/>
              <a:buFont typeface="Oswald"/>
              <a:buNone/>
              <a:defRPr sz="2400" b="1">
                <a:solidFill>
                  <a:srgbClr val="25212A"/>
                </a:solidFill>
                <a:latin typeface="Oswald"/>
                <a:ea typeface="Oswald"/>
                <a:cs typeface="Oswald"/>
                <a:sym typeface="Oswald"/>
              </a:defRPr>
            </a:lvl4pPr>
            <a:lvl5pPr lvl="4">
              <a:spcBef>
                <a:spcPts val="0"/>
              </a:spcBef>
              <a:spcAft>
                <a:spcPts val="0"/>
              </a:spcAft>
              <a:buClr>
                <a:srgbClr val="25212A"/>
              </a:buClr>
              <a:buSzPts val="2400"/>
              <a:buFont typeface="Oswald"/>
              <a:buNone/>
              <a:defRPr sz="2400" b="1">
                <a:solidFill>
                  <a:srgbClr val="25212A"/>
                </a:solidFill>
                <a:latin typeface="Oswald"/>
                <a:ea typeface="Oswald"/>
                <a:cs typeface="Oswald"/>
                <a:sym typeface="Oswald"/>
              </a:defRPr>
            </a:lvl5pPr>
            <a:lvl6pPr lvl="5">
              <a:spcBef>
                <a:spcPts val="0"/>
              </a:spcBef>
              <a:spcAft>
                <a:spcPts val="0"/>
              </a:spcAft>
              <a:buClr>
                <a:srgbClr val="25212A"/>
              </a:buClr>
              <a:buSzPts val="2400"/>
              <a:buFont typeface="Oswald"/>
              <a:buNone/>
              <a:defRPr sz="2400" b="1">
                <a:solidFill>
                  <a:srgbClr val="25212A"/>
                </a:solidFill>
                <a:latin typeface="Oswald"/>
                <a:ea typeface="Oswald"/>
                <a:cs typeface="Oswald"/>
                <a:sym typeface="Oswald"/>
              </a:defRPr>
            </a:lvl6pPr>
            <a:lvl7pPr lvl="6">
              <a:spcBef>
                <a:spcPts val="0"/>
              </a:spcBef>
              <a:spcAft>
                <a:spcPts val="0"/>
              </a:spcAft>
              <a:buClr>
                <a:srgbClr val="25212A"/>
              </a:buClr>
              <a:buSzPts val="2400"/>
              <a:buFont typeface="Oswald"/>
              <a:buNone/>
              <a:defRPr sz="2400" b="1">
                <a:solidFill>
                  <a:srgbClr val="25212A"/>
                </a:solidFill>
                <a:latin typeface="Oswald"/>
                <a:ea typeface="Oswald"/>
                <a:cs typeface="Oswald"/>
                <a:sym typeface="Oswald"/>
              </a:defRPr>
            </a:lvl7pPr>
            <a:lvl8pPr lvl="7">
              <a:spcBef>
                <a:spcPts val="0"/>
              </a:spcBef>
              <a:spcAft>
                <a:spcPts val="0"/>
              </a:spcAft>
              <a:buClr>
                <a:srgbClr val="25212A"/>
              </a:buClr>
              <a:buSzPts val="2400"/>
              <a:buFont typeface="Oswald"/>
              <a:buNone/>
              <a:defRPr sz="2400" b="1">
                <a:solidFill>
                  <a:srgbClr val="25212A"/>
                </a:solidFill>
                <a:latin typeface="Oswald"/>
                <a:ea typeface="Oswald"/>
                <a:cs typeface="Oswald"/>
                <a:sym typeface="Oswald"/>
              </a:defRPr>
            </a:lvl8pPr>
            <a:lvl9pPr lvl="8">
              <a:spcBef>
                <a:spcPts val="0"/>
              </a:spcBef>
              <a:spcAft>
                <a:spcPts val="0"/>
              </a:spcAft>
              <a:buClr>
                <a:srgbClr val="25212A"/>
              </a:buClr>
              <a:buSzPts val="2400"/>
              <a:buFont typeface="Oswald"/>
              <a:buNone/>
              <a:defRPr sz="2400" b="1">
                <a:solidFill>
                  <a:srgbClr val="25212A"/>
                </a:solidFill>
                <a:latin typeface="Oswald"/>
                <a:ea typeface="Oswald"/>
                <a:cs typeface="Oswald"/>
                <a:sym typeface="Oswald"/>
              </a:defRPr>
            </a:lvl9pPr>
          </a:lstStyle>
          <a:p>
            <a:endParaRPr/>
          </a:p>
        </p:txBody>
      </p:sp>
      <p:sp>
        <p:nvSpPr>
          <p:cNvPr id="8" name="Google Shape;8;p1"/>
          <p:cNvSpPr txBox="1">
            <a:spLocks noGrp="1"/>
          </p:cNvSpPr>
          <p:nvPr>
            <p:ph type="body" idx="1"/>
          </p:nvPr>
        </p:nvSpPr>
        <p:spPr>
          <a:xfrm>
            <a:off x="1556175" y="1378821"/>
            <a:ext cx="6616800" cy="3042300"/>
          </a:xfrm>
          <a:prstGeom prst="rect">
            <a:avLst/>
          </a:prstGeom>
          <a:noFill/>
          <a:ln>
            <a:noFill/>
          </a:ln>
        </p:spPr>
        <p:txBody>
          <a:bodyPr spcFirstLastPara="1" wrap="square" lIns="91425" tIns="91425" rIns="91425" bIns="91425" anchor="t" anchorCtr="0"/>
          <a:lstStyle>
            <a:lvl1pPr marL="457200" lvl="0" indent="-419100">
              <a:spcBef>
                <a:spcPts val="600"/>
              </a:spcBef>
              <a:spcAft>
                <a:spcPts val="0"/>
              </a:spcAft>
              <a:buClr>
                <a:srgbClr val="25212A"/>
              </a:buClr>
              <a:buSzPts val="3000"/>
              <a:buFont typeface="Tinos"/>
              <a:buChar char="◈"/>
              <a:defRPr sz="3000">
                <a:solidFill>
                  <a:srgbClr val="25212A"/>
                </a:solidFill>
                <a:latin typeface="Tinos"/>
                <a:ea typeface="Tinos"/>
                <a:cs typeface="Tinos"/>
                <a:sym typeface="Tinos"/>
              </a:defRPr>
            </a:lvl1pPr>
            <a:lvl2pPr marL="914400" lvl="1" indent="-381000">
              <a:spcBef>
                <a:spcPts val="0"/>
              </a:spcBef>
              <a:spcAft>
                <a:spcPts val="0"/>
              </a:spcAft>
              <a:buClr>
                <a:srgbClr val="25212A"/>
              </a:buClr>
              <a:buSzPts val="2400"/>
              <a:buFont typeface="Tinos"/>
              <a:buChar char="◆"/>
              <a:defRPr sz="2400">
                <a:solidFill>
                  <a:srgbClr val="25212A"/>
                </a:solidFill>
                <a:latin typeface="Tinos"/>
                <a:ea typeface="Tinos"/>
                <a:cs typeface="Tinos"/>
                <a:sym typeface="Tinos"/>
              </a:defRPr>
            </a:lvl2pPr>
            <a:lvl3pPr marL="1371600" lvl="2" indent="-381000">
              <a:spcBef>
                <a:spcPts val="0"/>
              </a:spcBef>
              <a:spcAft>
                <a:spcPts val="0"/>
              </a:spcAft>
              <a:buClr>
                <a:srgbClr val="25212A"/>
              </a:buClr>
              <a:buSzPts val="2400"/>
              <a:buFont typeface="Tinos"/>
              <a:buChar char="◇"/>
              <a:defRPr sz="2400">
                <a:solidFill>
                  <a:srgbClr val="25212A"/>
                </a:solidFill>
                <a:latin typeface="Tinos"/>
                <a:ea typeface="Tinos"/>
                <a:cs typeface="Tinos"/>
                <a:sym typeface="Tinos"/>
              </a:defRPr>
            </a:lvl3pPr>
            <a:lvl4pPr marL="1828800" lvl="3" indent="-342900">
              <a:spcBef>
                <a:spcPts val="0"/>
              </a:spcBef>
              <a:spcAft>
                <a:spcPts val="0"/>
              </a:spcAft>
              <a:buClr>
                <a:srgbClr val="25212A"/>
              </a:buClr>
              <a:buSzPts val="1800"/>
              <a:buFont typeface="Tinos"/>
              <a:buChar char="⬥"/>
              <a:defRPr sz="1800">
                <a:solidFill>
                  <a:srgbClr val="25212A"/>
                </a:solidFill>
                <a:latin typeface="Tinos"/>
                <a:ea typeface="Tinos"/>
                <a:cs typeface="Tinos"/>
                <a:sym typeface="Tinos"/>
              </a:defRPr>
            </a:lvl4pPr>
            <a:lvl5pPr marL="2286000" lvl="4" indent="-342900">
              <a:spcBef>
                <a:spcPts val="0"/>
              </a:spcBef>
              <a:spcAft>
                <a:spcPts val="0"/>
              </a:spcAft>
              <a:buClr>
                <a:srgbClr val="25212A"/>
              </a:buClr>
              <a:buSzPts val="1800"/>
              <a:buFont typeface="Tinos"/>
              <a:buChar char="⬦"/>
              <a:defRPr sz="1800">
                <a:solidFill>
                  <a:srgbClr val="25212A"/>
                </a:solidFill>
                <a:latin typeface="Tinos"/>
                <a:ea typeface="Tinos"/>
                <a:cs typeface="Tinos"/>
                <a:sym typeface="Tinos"/>
              </a:defRPr>
            </a:lvl5pPr>
            <a:lvl6pPr marL="2743200" lvl="5" indent="-342900">
              <a:spcBef>
                <a:spcPts val="0"/>
              </a:spcBef>
              <a:spcAft>
                <a:spcPts val="0"/>
              </a:spcAft>
              <a:buClr>
                <a:srgbClr val="25212A"/>
              </a:buClr>
              <a:buSzPts val="1800"/>
              <a:buFont typeface="Tinos"/>
              <a:buChar char="⬦"/>
              <a:defRPr sz="1800">
                <a:solidFill>
                  <a:srgbClr val="25212A"/>
                </a:solidFill>
                <a:latin typeface="Tinos"/>
                <a:ea typeface="Tinos"/>
                <a:cs typeface="Tinos"/>
                <a:sym typeface="Tinos"/>
              </a:defRPr>
            </a:lvl6pPr>
            <a:lvl7pPr marL="3200400" lvl="6" indent="-342900">
              <a:spcBef>
                <a:spcPts val="0"/>
              </a:spcBef>
              <a:spcAft>
                <a:spcPts val="0"/>
              </a:spcAft>
              <a:buClr>
                <a:srgbClr val="25212A"/>
              </a:buClr>
              <a:buSzPts val="1800"/>
              <a:buFont typeface="Tinos"/>
              <a:buChar char="⬦"/>
              <a:defRPr sz="1800">
                <a:solidFill>
                  <a:srgbClr val="25212A"/>
                </a:solidFill>
                <a:latin typeface="Tinos"/>
                <a:ea typeface="Tinos"/>
                <a:cs typeface="Tinos"/>
                <a:sym typeface="Tinos"/>
              </a:defRPr>
            </a:lvl7pPr>
            <a:lvl8pPr marL="3657600" lvl="7" indent="-342900">
              <a:spcBef>
                <a:spcPts val="0"/>
              </a:spcBef>
              <a:spcAft>
                <a:spcPts val="0"/>
              </a:spcAft>
              <a:buClr>
                <a:srgbClr val="25212A"/>
              </a:buClr>
              <a:buSzPts val="1800"/>
              <a:buFont typeface="Tinos"/>
              <a:buChar char="⬦"/>
              <a:defRPr sz="1800">
                <a:solidFill>
                  <a:srgbClr val="25212A"/>
                </a:solidFill>
                <a:latin typeface="Tinos"/>
                <a:ea typeface="Tinos"/>
                <a:cs typeface="Tinos"/>
                <a:sym typeface="Tinos"/>
              </a:defRPr>
            </a:lvl8pPr>
            <a:lvl9pPr marL="4114800" lvl="8" indent="-342900">
              <a:spcBef>
                <a:spcPts val="0"/>
              </a:spcBef>
              <a:spcAft>
                <a:spcPts val="0"/>
              </a:spcAft>
              <a:buClr>
                <a:srgbClr val="25212A"/>
              </a:buClr>
              <a:buSzPts val="1800"/>
              <a:buFont typeface="Tinos"/>
              <a:buChar char="⬦"/>
              <a:defRPr sz="1800">
                <a:solidFill>
                  <a:srgbClr val="25212A"/>
                </a:solidFill>
                <a:latin typeface="Tinos"/>
                <a:ea typeface="Tinos"/>
                <a:cs typeface="Tinos"/>
                <a:sym typeface="Tinos"/>
              </a:defRPr>
            </a:lvl9pPr>
          </a:lstStyle>
          <a:p>
            <a:endParaRPr/>
          </a:p>
        </p:txBody>
      </p:sp>
      <p:sp>
        <p:nvSpPr>
          <p:cNvPr id="9" name="Google Shape;9;p1"/>
          <p:cNvSpPr txBox="1">
            <a:spLocks noGrp="1"/>
          </p:cNvSpPr>
          <p:nvPr>
            <p:ph type="sldNum" idx="12"/>
          </p:nvPr>
        </p:nvSpPr>
        <p:spPr>
          <a:xfrm>
            <a:off x="7899350" y="4098426"/>
            <a:ext cx="548700" cy="393600"/>
          </a:xfrm>
          <a:prstGeom prst="rect">
            <a:avLst/>
          </a:prstGeom>
          <a:noFill/>
          <a:ln>
            <a:noFill/>
          </a:ln>
        </p:spPr>
        <p:txBody>
          <a:bodyPr spcFirstLastPara="1" wrap="square" lIns="91425" tIns="91425" rIns="91425" bIns="91425" anchor="ctr" anchorCtr="0">
            <a:noAutofit/>
          </a:bodyPr>
          <a:lstStyle>
            <a:lvl1pPr lvl="0" algn="r">
              <a:buNone/>
              <a:defRPr sz="1200">
                <a:solidFill>
                  <a:srgbClr val="666666"/>
                </a:solidFill>
                <a:latin typeface="Tinos"/>
                <a:ea typeface="Tinos"/>
                <a:cs typeface="Tinos"/>
                <a:sym typeface="Tinos"/>
              </a:defRPr>
            </a:lvl1pPr>
            <a:lvl2pPr lvl="1" algn="r">
              <a:buNone/>
              <a:defRPr sz="1200">
                <a:solidFill>
                  <a:srgbClr val="666666"/>
                </a:solidFill>
                <a:latin typeface="Tinos"/>
                <a:ea typeface="Tinos"/>
                <a:cs typeface="Tinos"/>
                <a:sym typeface="Tinos"/>
              </a:defRPr>
            </a:lvl2pPr>
            <a:lvl3pPr lvl="2" algn="r">
              <a:buNone/>
              <a:defRPr sz="1200">
                <a:solidFill>
                  <a:srgbClr val="666666"/>
                </a:solidFill>
                <a:latin typeface="Tinos"/>
                <a:ea typeface="Tinos"/>
                <a:cs typeface="Tinos"/>
                <a:sym typeface="Tinos"/>
              </a:defRPr>
            </a:lvl3pPr>
            <a:lvl4pPr lvl="3" algn="r">
              <a:buNone/>
              <a:defRPr sz="1200">
                <a:solidFill>
                  <a:srgbClr val="666666"/>
                </a:solidFill>
                <a:latin typeface="Tinos"/>
                <a:ea typeface="Tinos"/>
                <a:cs typeface="Tinos"/>
                <a:sym typeface="Tinos"/>
              </a:defRPr>
            </a:lvl4pPr>
            <a:lvl5pPr lvl="4" algn="r">
              <a:buNone/>
              <a:defRPr sz="1200">
                <a:solidFill>
                  <a:srgbClr val="666666"/>
                </a:solidFill>
                <a:latin typeface="Tinos"/>
                <a:ea typeface="Tinos"/>
                <a:cs typeface="Tinos"/>
                <a:sym typeface="Tinos"/>
              </a:defRPr>
            </a:lvl5pPr>
            <a:lvl6pPr lvl="5" algn="r">
              <a:buNone/>
              <a:defRPr sz="1200">
                <a:solidFill>
                  <a:srgbClr val="666666"/>
                </a:solidFill>
                <a:latin typeface="Tinos"/>
                <a:ea typeface="Tinos"/>
                <a:cs typeface="Tinos"/>
                <a:sym typeface="Tinos"/>
              </a:defRPr>
            </a:lvl6pPr>
            <a:lvl7pPr lvl="6" algn="r">
              <a:buNone/>
              <a:defRPr sz="1200">
                <a:solidFill>
                  <a:srgbClr val="666666"/>
                </a:solidFill>
                <a:latin typeface="Tinos"/>
                <a:ea typeface="Tinos"/>
                <a:cs typeface="Tinos"/>
                <a:sym typeface="Tinos"/>
              </a:defRPr>
            </a:lvl7pPr>
            <a:lvl8pPr lvl="7" algn="r">
              <a:buNone/>
              <a:defRPr sz="1200">
                <a:solidFill>
                  <a:srgbClr val="666666"/>
                </a:solidFill>
                <a:latin typeface="Tinos"/>
                <a:ea typeface="Tinos"/>
                <a:cs typeface="Tinos"/>
                <a:sym typeface="Tinos"/>
              </a:defRPr>
            </a:lvl8pPr>
            <a:lvl9pPr lvl="8" algn="r">
              <a:buNone/>
              <a:defRPr sz="1200">
                <a:solidFill>
                  <a:srgbClr val="666666"/>
                </a:solidFill>
                <a:latin typeface="Tinos"/>
                <a:ea typeface="Tinos"/>
                <a:cs typeface="Tinos"/>
                <a:sym typeface="Tino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youtube.com/watch?v=jj4j8xQ8IuA" TargetMode="External"/><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3" descr="Come check out Orchard Downs brand new renovated apartments!" title="Quick Tour - Orchard Downs Renovated Apartments">
            <a:hlinkClick r:id="rId3"/>
          </p:cNvPr>
          <p:cNvPicPr preferRelativeResize="0"/>
          <p:nvPr/>
        </p:nvPicPr>
        <p:blipFill>
          <a:blip r:embed="rId4">
            <a:alphaModFix/>
          </a:blip>
          <a:stretch>
            <a:fillRect/>
          </a:stretch>
        </p:blipFill>
        <p:spPr>
          <a:xfrm>
            <a:off x="729450" y="501800"/>
            <a:ext cx="6892450" cy="3777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4"/>
          <p:cNvSpPr txBox="1">
            <a:spLocks noGrp="1"/>
          </p:cNvSpPr>
          <p:nvPr>
            <p:ph type="ctrTitle"/>
          </p:nvPr>
        </p:nvSpPr>
        <p:spPr>
          <a:xfrm>
            <a:off x="757475" y="2456375"/>
            <a:ext cx="7688100" cy="185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solidFill>
                  <a:srgbClr val="000000"/>
                </a:solidFill>
              </a:rPr>
              <a:t>Finding Apartments: Understanding Apartment Ads</a:t>
            </a:r>
            <a:endParaRPr sz="3600">
              <a:solidFill>
                <a:srgbClr val="000000"/>
              </a:solidFill>
            </a:endParaRPr>
          </a:p>
        </p:txBody>
      </p:sp>
      <p:sp>
        <p:nvSpPr>
          <p:cNvPr id="70" name="Google Shape;70;p14"/>
          <p:cNvSpPr txBox="1">
            <a:spLocks noGrp="1"/>
          </p:cNvSpPr>
          <p:nvPr>
            <p:ph type="subTitle" idx="1"/>
          </p:nvPr>
        </p:nvSpPr>
        <p:spPr>
          <a:xfrm>
            <a:off x="757477" y="4033725"/>
            <a:ext cx="7688100" cy="541200"/>
          </a:xfrm>
          <a:prstGeom prst="rect">
            <a:avLst/>
          </a:prstGeom>
        </p:spPr>
        <p:txBody>
          <a:bodyPr spcFirstLastPara="1" wrap="square" lIns="91425" tIns="91425" rIns="91425" bIns="91425" anchor="t" anchorCtr="0">
            <a:noAutofit/>
          </a:bodyPr>
          <a:lstStyle/>
          <a:p>
            <a:pPr marL="0" lvl="0" indent="0" algn="r" rtl="0">
              <a:spcBef>
                <a:spcPts val="600"/>
              </a:spcBef>
              <a:spcAft>
                <a:spcPts val="0"/>
              </a:spcAft>
              <a:buNone/>
            </a:pPr>
            <a:endParaRPr sz="1800" dirty="0">
              <a:solidFill>
                <a:srgbClr val="000000"/>
              </a:solidFill>
              <a:latin typeface="Arial"/>
              <a:ea typeface="Arial"/>
              <a:cs typeface="Arial"/>
              <a:sym typeface="Arial"/>
            </a:endParaRPr>
          </a:p>
        </p:txBody>
      </p:sp>
      <p:pic>
        <p:nvPicPr>
          <p:cNvPr id="71" name="Google Shape;71;p14"/>
          <p:cNvPicPr preferRelativeResize="0"/>
          <p:nvPr/>
        </p:nvPicPr>
        <p:blipFill>
          <a:blip r:embed="rId3">
            <a:alphaModFix/>
          </a:blip>
          <a:stretch>
            <a:fillRect/>
          </a:stretch>
        </p:blipFill>
        <p:spPr>
          <a:xfrm>
            <a:off x="2490989" y="676300"/>
            <a:ext cx="4221075" cy="22503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1343075" y="507625"/>
            <a:ext cx="48114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Warm up Discussion</a:t>
            </a:r>
            <a:endParaRPr/>
          </a:p>
        </p:txBody>
      </p:sp>
      <p:sp>
        <p:nvSpPr>
          <p:cNvPr id="77" name="Google Shape;77;p15"/>
          <p:cNvSpPr txBox="1">
            <a:spLocks noGrp="1"/>
          </p:cNvSpPr>
          <p:nvPr>
            <p:ph type="body" idx="1"/>
          </p:nvPr>
        </p:nvSpPr>
        <p:spPr>
          <a:xfrm>
            <a:off x="1285725" y="1377150"/>
            <a:ext cx="7429500" cy="2948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solidFill>
                  <a:srgbClr val="000000"/>
                </a:solidFill>
                <a:latin typeface="Average"/>
                <a:ea typeface="Average"/>
                <a:cs typeface="Average"/>
                <a:sym typeface="Average"/>
              </a:rPr>
              <a:t>Work in pairs to answer the following questions:</a:t>
            </a:r>
            <a:endParaRPr sz="2400">
              <a:solidFill>
                <a:srgbClr val="000000"/>
              </a:solidFill>
              <a:latin typeface="Average"/>
              <a:ea typeface="Average"/>
              <a:cs typeface="Average"/>
              <a:sym typeface="Average"/>
            </a:endParaRPr>
          </a:p>
          <a:p>
            <a:pPr marL="0" lvl="0" indent="0" algn="l" rtl="0">
              <a:spcBef>
                <a:spcPts val="600"/>
              </a:spcBef>
              <a:spcAft>
                <a:spcPts val="0"/>
              </a:spcAft>
              <a:buNone/>
            </a:pPr>
            <a:r>
              <a:rPr lang="en" sz="2400">
                <a:solidFill>
                  <a:srgbClr val="000000"/>
                </a:solidFill>
                <a:latin typeface="Average"/>
                <a:ea typeface="Average"/>
                <a:cs typeface="Average"/>
                <a:sym typeface="Average"/>
              </a:rPr>
              <a:t>a)     How did you find your current apartment?</a:t>
            </a:r>
            <a:endParaRPr sz="2400">
              <a:solidFill>
                <a:srgbClr val="000000"/>
              </a:solidFill>
              <a:latin typeface="Average"/>
              <a:ea typeface="Average"/>
              <a:cs typeface="Average"/>
              <a:sym typeface="Average"/>
            </a:endParaRPr>
          </a:p>
          <a:p>
            <a:pPr marL="0" lvl="0" indent="0" algn="l" rtl="0">
              <a:spcBef>
                <a:spcPts val="600"/>
              </a:spcBef>
              <a:spcAft>
                <a:spcPts val="0"/>
              </a:spcAft>
              <a:buNone/>
            </a:pPr>
            <a:r>
              <a:rPr lang="en" sz="2400">
                <a:solidFill>
                  <a:srgbClr val="000000"/>
                </a:solidFill>
                <a:latin typeface="Average"/>
                <a:ea typeface="Average"/>
                <a:cs typeface="Average"/>
                <a:sym typeface="Average"/>
              </a:rPr>
              <a:t>b)     How do people find apartments in the US?</a:t>
            </a:r>
            <a:endParaRPr sz="2400">
              <a:solidFill>
                <a:srgbClr val="000000"/>
              </a:solidFill>
              <a:latin typeface="Average"/>
              <a:ea typeface="Average"/>
              <a:cs typeface="Average"/>
              <a:sym typeface="Average"/>
            </a:endParaRPr>
          </a:p>
          <a:p>
            <a:pPr marL="0" lvl="0" indent="0" algn="l" rtl="0">
              <a:spcBef>
                <a:spcPts val="600"/>
              </a:spcBef>
              <a:spcAft>
                <a:spcPts val="0"/>
              </a:spcAft>
              <a:buNone/>
            </a:pPr>
            <a:r>
              <a:rPr lang="en" sz="2400">
                <a:solidFill>
                  <a:srgbClr val="000000"/>
                </a:solidFill>
                <a:latin typeface="Average"/>
                <a:ea typeface="Average"/>
                <a:cs typeface="Average"/>
                <a:sym typeface="Average"/>
              </a:rPr>
              <a:t>c)     What apartment features are important to consider when you are looking an apartment?</a:t>
            </a:r>
            <a:endParaRPr sz="2400">
              <a:solidFill>
                <a:srgbClr val="000000"/>
              </a:solidFill>
              <a:latin typeface="Average"/>
              <a:ea typeface="Average"/>
              <a:cs typeface="Average"/>
              <a:sym typeface="Average"/>
            </a:endParaRPr>
          </a:p>
          <a:p>
            <a:pPr marL="0" lvl="0" indent="0" algn="l" rtl="0">
              <a:spcBef>
                <a:spcPts val="600"/>
              </a:spcBef>
              <a:spcAft>
                <a:spcPts val="0"/>
              </a:spcAft>
              <a:buNone/>
            </a:pPr>
            <a:endParaRPr>
              <a:solidFill>
                <a:srgbClr val="000000"/>
              </a:solidFill>
              <a:latin typeface="Average"/>
              <a:ea typeface="Average"/>
              <a:cs typeface="Average"/>
              <a:sym typeface="Averag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1409475" y="492875"/>
            <a:ext cx="53649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Finding Apartments</a:t>
            </a:r>
            <a:endParaRPr/>
          </a:p>
        </p:txBody>
      </p:sp>
      <p:sp>
        <p:nvSpPr>
          <p:cNvPr id="83" name="Google Shape;83;p16"/>
          <p:cNvSpPr txBox="1">
            <a:spLocks noGrp="1"/>
          </p:cNvSpPr>
          <p:nvPr>
            <p:ph type="body" idx="1"/>
          </p:nvPr>
        </p:nvSpPr>
        <p:spPr>
          <a:xfrm>
            <a:off x="1257225" y="1233925"/>
            <a:ext cx="6897000" cy="3328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b="1">
                <a:solidFill>
                  <a:srgbClr val="000000"/>
                </a:solidFill>
                <a:latin typeface="Arial"/>
                <a:ea typeface="Arial"/>
                <a:cs typeface="Arial"/>
                <a:sym typeface="Arial"/>
              </a:rPr>
              <a:t>Information</a:t>
            </a:r>
            <a:r>
              <a:rPr lang="en" sz="2400">
                <a:solidFill>
                  <a:srgbClr val="000000"/>
                </a:solidFill>
                <a:latin typeface="Average"/>
                <a:ea typeface="Average"/>
                <a:cs typeface="Average"/>
                <a:sym typeface="Average"/>
              </a:rPr>
              <a:t>: Apartment websites, apartment flyers, friends, apartment ads, apartment agencies</a:t>
            </a:r>
            <a:endParaRPr sz="2400">
              <a:solidFill>
                <a:srgbClr val="000000"/>
              </a:solidFill>
              <a:latin typeface="Average"/>
              <a:ea typeface="Average"/>
              <a:cs typeface="Average"/>
              <a:sym typeface="Average"/>
            </a:endParaRPr>
          </a:p>
          <a:p>
            <a:pPr marL="0" lvl="0" indent="0" algn="l" rtl="0">
              <a:spcBef>
                <a:spcPts val="600"/>
              </a:spcBef>
              <a:spcAft>
                <a:spcPts val="0"/>
              </a:spcAft>
              <a:buNone/>
            </a:pPr>
            <a:r>
              <a:rPr lang="en" sz="2400" b="1">
                <a:solidFill>
                  <a:srgbClr val="000000"/>
                </a:solidFill>
                <a:latin typeface="Arial"/>
                <a:ea typeface="Arial"/>
                <a:cs typeface="Arial"/>
                <a:sym typeface="Arial"/>
              </a:rPr>
              <a:t>Consider</a:t>
            </a:r>
            <a:r>
              <a:rPr lang="en" sz="2400">
                <a:solidFill>
                  <a:srgbClr val="000000"/>
                </a:solidFill>
                <a:latin typeface="Average"/>
                <a:ea typeface="Average"/>
                <a:cs typeface="Average"/>
                <a:sym typeface="Average"/>
              </a:rPr>
              <a:t>: Cost,</a:t>
            </a:r>
            <a:r>
              <a:rPr lang="en" sz="2400" b="1">
                <a:solidFill>
                  <a:srgbClr val="000000"/>
                </a:solidFill>
                <a:latin typeface="Average"/>
                <a:ea typeface="Average"/>
                <a:cs typeface="Average"/>
                <a:sym typeface="Average"/>
              </a:rPr>
              <a:t> </a:t>
            </a:r>
            <a:r>
              <a:rPr lang="en" sz="2400" b="1">
                <a:solidFill>
                  <a:srgbClr val="000000"/>
                </a:solidFill>
                <a:latin typeface="Arial"/>
                <a:ea typeface="Arial"/>
                <a:cs typeface="Arial"/>
                <a:sym typeface="Arial"/>
              </a:rPr>
              <a:t>Amenities, appliances, utilities</a:t>
            </a:r>
            <a:r>
              <a:rPr lang="en" sz="2400">
                <a:solidFill>
                  <a:srgbClr val="000000"/>
                </a:solidFill>
                <a:latin typeface="Average"/>
                <a:ea typeface="Average"/>
                <a:cs typeface="Average"/>
                <a:sym typeface="Average"/>
              </a:rPr>
              <a:t>, location, security</a:t>
            </a:r>
            <a:endParaRPr sz="2400">
              <a:solidFill>
                <a:srgbClr val="000000"/>
              </a:solidFill>
              <a:latin typeface="Average"/>
              <a:ea typeface="Average"/>
              <a:cs typeface="Average"/>
              <a:sym typeface="Average"/>
            </a:endParaRPr>
          </a:p>
          <a:p>
            <a:pPr marL="457200" lvl="0" indent="0" algn="l" rtl="0">
              <a:spcBef>
                <a:spcPts val="600"/>
              </a:spcBef>
              <a:spcAft>
                <a:spcPts val="0"/>
              </a:spcAft>
              <a:buNone/>
            </a:pPr>
            <a:endParaRPr sz="2400">
              <a:solidFill>
                <a:srgbClr val="000000"/>
              </a:solidFill>
              <a:latin typeface="Average"/>
              <a:ea typeface="Average"/>
              <a:cs typeface="Average"/>
              <a:sym typeface="Average"/>
            </a:endParaRPr>
          </a:p>
          <a:p>
            <a:pPr marL="0" lvl="0" indent="0" algn="l" rtl="0">
              <a:spcBef>
                <a:spcPts val="600"/>
              </a:spcBef>
              <a:spcAft>
                <a:spcPts val="0"/>
              </a:spcAft>
              <a:buNone/>
            </a:pPr>
            <a:r>
              <a:rPr lang="en" sz="2400">
                <a:solidFill>
                  <a:srgbClr val="000000"/>
                </a:solidFill>
                <a:latin typeface="Average"/>
                <a:ea typeface="Average"/>
                <a:cs typeface="Average"/>
                <a:sym typeface="Average"/>
              </a:rPr>
              <a:t>*It is important to understand the language used to describe apartments</a:t>
            </a:r>
            <a:endParaRPr sz="2400">
              <a:solidFill>
                <a:srgbClr val="000000"/>
              </a:solidFill>
              <a:latin typeface="Average"/>
              <a:ea typeface="Average"/>
              <a:cs typeface="Average"/>
              <a:sym typeface="Average"/>
            </a:endParaRPr>
          </a:p>
          <a:p>
            <a:pPr marL="457200" lvl="0" indent="0" algn="l" rtl="0">
              <a:spcBef>
                <a:spcPts val="600"/>
              </a:spcBef>
              <a:spcAft>
                <a:spcPts val="0"/>
              </a:spcAft>
              <a:buNone/>
            </a:pPr>
            <a:endParaRPr sz="2400">
              <a:solidFill>
                <a:srgbClr val="000000"/>
              </a:solidFill>
              <a:latin typeface="Average"/>
              <a:ea typeface="Average"/>
              <a:cs typeface="Average"/>
              <a:sym typeface="Average"/>
            </a:endParaRPr>
          </a:p>
          <a:p>
            <a:pPr marL="0" lvl="0" indent="0" algn="l" rtl="0">
              <a:spcBef>
                <a:spcPts val="600"/>
              </a:spcBef>
              <a:spcAft>
                <a:spcPts val="0"/>
              </a:spcAft>
              <a:buNone/>
            </a:pPr>
            <a:endParaRPr>
              <a:solidFill>
                <a:srgbClr val="000000"/>
              </a:solidFill>
              <a:latin typeface="Average"/>
              <a:ea typeface="Average"/>
              <a:cs typeface="Average"/>
              <a:sym typeface="Averag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p:txBody>
      </p:sp>
      <p:sp>
        <p:nvSpPr>
          <p:cNvPr id="89" name="Google Shape;89;p17"/>
          <p:cNvSpPr txBox="1">
            <a:spLocks noGrp="1"/>
          </p:cNvSpPr>
          <p:nvPr>
            <p:ph type="body" idx="1"/>
          </p:nvPr>
        </p:nvSpPr>
        <p:spPr>
          <a:xfrm>
            <a:off x="1556175" y="1378821"/>
            <a:ext cx="6616800" cy="3042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p:txBody>
      </p:sp>
      <p:pic>
        <p:nvPicPr>
          <p:cNvPr id="90" name="Google Shape;90;p17"/>
          <p:cNvPicPr preferRelativeResize="0"/>
          <p:nvPr/>
        </p:nvPicPr>
        <p:blipFill>
          <a:blip r:embed="rId3">
            <a:alphaModFix/>
          </a:blip>
          <a:stretch>
            <a:fillRect/>
          </a:stretch>
        </p:blipFill>
        <p:spPr>
          <a:xfrm>
            <a:off x="0" y="0"/>
            <a:ext cx="9113649"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530275" y="463350"/>
            <a:ext cx="76887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Apartment Vocabulary </a:t>
            </a:r>
            <a:endParaRPr/>
          </a:p>
        </p:txBody>
      </p:sp>
      <p:sp>
        <p:nvSpPr>
          <p:cNvPr id="96" name="Google Shape;96;p18"/>
          <p:cNvSpPr txBox="1">
            <a:spLocks noGrp="1"/>
          </p:cNvSpPr>
          <p:nvPr>
            <p:ph type="body" idx="1"/>
          </p:nvPr>
        </p:nvSpPr>
        <p:spPr>
          <a:xfrm>
            <a:off x="1291400" y="1355250"/>
            <a:ext cx="7372200" cy="2948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b="1">
                <a:solidFill>
                  <a:srgbClr val="000000"/>
                </a:solidFill>
                <a:latin typeface="Arial"/>
                <a:ea typeface="Arial"/>
                <a:cs typeface="Arial"/>
                <a:sym typeface="Arial"/>
              </a:rPr>
              <a:t>Instructions</a:t>
            </a:r>
            <a:r>
              <a:rPr lang="en" sz="2400">
                <a:solidFill>
                  <a:srgbClr val="000000"/>
                </a:solidFill>
                <a:latin typeface="Arial"/>
                <a:ea typeface="Arial"/>
                <a:cs typeface="Arial"/>
                <a:sym typeface="Arial"/>
              </a:rPr>
              <a:t>: In your pairs, write a word that best describes each of the pictures. Use words from the list provided.</a:t>
            </a: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r>
              <a:rPr lang="en" sz="2400">
                <a:solidFill>
                  <a:srgbClr val="000000"/>
                </a:solidFill>
                <a:latin typeface="Arial"/>
                <a:ea typeface="Arial"/>
                <a:cs typeface="Arial"/>
                <a:sym typeface="Arial"/>
              </a:rPr>
              <a:t>Handout 1</a:t>
            </a: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Amenities and Appliances</a:t>
            </a:r>
            <a:endParaRPr/>
          </a:p>
        </p:txBody>
      </p:sp>
      <p:sp>
        <p:nvSpPr>
          <p:cNvPr id="102" name="Google Shape;102;p19"/>
          <p:cNvSpPr txBox="1">
            <a:spLocks noGrp="1"/>
          </p:cNvSpPr>
          <p:nvPr>
            <p:ph type="body" idx="1"/>
          </p:nvPr>
        </p:nvSpPr>
        <p:spPr>
          <a:xfrm>
            <a:off x="1556175" y="1378821"/>
            <a:ext cx="6616800" cy="3042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Amenities</a:t>
            </a:r>
            <a:r>
              <a:rPr lang="en"/>
              <a:t> - additional features of the apartment e.g. parking</a:t>
            </a:r>
            <a:endParaRPr/>
          </a:p>
          <a:p>
            <a:pPr marL="0" lvl="0" indent="0" algn="l" rtl="0">
              <a:spcBef>
                <a:spcPts val="600"/>
              </a:spcBef>
              <a:spcAft>
                <a:spcPts val="0"/>
              </a:spcAft>
              <a:buNone/>
            </a:pPr>
            <a:r>
              <a:rPr lang="en" b="1"/>
              <a:t>Appliance</a:t>
            </a:r>
            <a:r>
              <a:rPr lang="en"/>
              <a:t> - any machine used at home e.g. stove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1231325" y="492875"/>
            <a:ext cx="71370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Amenities and Appliances</a:t>
            </a:r>
            <a:endParaRPr/>
          </a:p>
        </p:txBody>
      </p:sp>
      <p:sp>
        <p:nvSpPr>
          <p:cNvPr id="108" name="Google Shape;108;p20"/>
          <p:cNvSpPr txBox="1">
            <a:spLocks noGrp="1"/>
          </p:cNvSpPr>
          <p:nvPr>
            <p:ph type="body" idx="1"/>
          </p:nvPr>
        </p:nvSpPr>
        <p:spPr>
          <a:xfrm>
            <a:off x="1285700" y="998550"/>
            <a:ext cx="7230300" cy="33264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b="1">
                <a:solidFill>
                  <a:srgbClr val="000000"/>
                </a:solidFill>
                <a:latin typeface="Arial"/>
                <a:ea typeface="Arial"/>
                <a:cs typeface="Arial"/>
                <a:sym typeface="Arial"/>
              </a:rPr>
              <a:t>Instructions</a:t>
            </a:r>
            <a:r>
              <a:rPr lang="en" sz="2400">
                <a:solidFill>
                  <a:srgbClr val="000000"/>
                </a:solidFill>
                <a:latin typeface="Arial"/>
                <a:ea typeface="Arial"/>
                <a:cs typeface="Arial"/>
                <a:sym typeface="Arial"/>
              </a:rPr>
              <a:t>: Now work in pairs to answer the questions on the handout</a:t>
            </a: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r>
              <a:rPr lang="en" sz="2400">
                <a:solidFill>
                  <a:srgbClr val="000000"/>
                </a:solidFill>
                <a:latin typeface="Arial"/>
                <a:ea typeface="Arial"/>
                <a:cs typeface="Arial"/>
                <a:sym typeface="Arial"/>
              </a:rPr>
              <a:t>Handout 2</a:t>
            </a: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endParaRPr>
          </a:p>
          <a:p>
            <a:pPr marL="0" lvl="0" indent="0" algn="l" rtl="0">
              <a:spcBef>
                <a:spcPts val="600"/>
              </a:spcBef>
              <a:spcAft>
                <a:spcPts val="0"/>
              </a:spcAft>
              <a:buNone/>
            </a:pPr>
            <a:endParaRPr>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Utilities</a:t>
            </a:r>
            <a:endParaRPr/>
          </a:p>
        </p:txBody>
      </p:sp>
      <p:sp>
        <p:nvSpPr>
          <p:cNvPr id="114" name="Google Shape;114;p21"/>
          <p:cNvSpPr txBox="1">
            <a:spLocks noGrp="1"/>
          </p:cNvSpPr>
          <p:nvPr>
            <p:ph type="body" idx="1"/>
          </p:nvPr>
        </p:nvSpPr>
        <p:spPr>
          <a:xfrm>
            <a:off x="1556175" y="1378821"/>
            <a:ext cx="6616800" cy="3042300"/>
          </a:xfrm>
          <a:prstGeom prst="rect">
            <a:avLst/>
          </a:prstGeom>
        </p:spPr>
        <p:txBody>
          <a:bodyPr spcFirstLastPara="1" wrap="square" lIns="91425" tIns="91425" rIns="91425" bIns="91425" anchor="t" anchorCtr="0">
            <a:noAutofit/>
          </a:bodyPr>
          <a:lstStyle/>
          <a:p>
            <a:pPr marL="457200" lvl="0" indent="-393700" algn="l" rtl="0">
              <a:spcBef>
                <a:spcPts val="600"/>
              </a:spcBef>
              <a:spcAft>
                <a:spcPts val="0"/>
              </a:spcAft>
              <a:buSzPts val="2600"/>
              <a:buChar char="◈"/>
            </a:pPr>
            <a:r>
              <a:rPr lang="en"/>
              <a:t>Utilities - public services e.g. electricity</a:t>
            </a:r>
            <a:endParaRPr/>
          </a:p>
          <a:p>
            <a:pPr marL="457200" lvl="0" indent="-393700" algn="l" rtl="0">
              <a:spcBef>
                <a:spcPts val="0"/>
              </a:spcBef>
              <a:spcAft>
                <a:spcPts val="0"/>
              </a:spcAft>
              <a:buSzPts val="2600"/>
              <a:buChar char="◈"/>
            </a:pPr>
            <a:r>
              <a:rPr lang="en"/>
              <a:t>What other public services do you get at your apartment?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2"/>
          <p:cNvSpPr txBox="1">
            <a:spLocks noGrp="1"/>
          </p:cNvSpPr>
          <p:nvPr>
            <p:ph type="title"/>
          </p:nvPr>
        </p:nvSpPr>
        <p:spPr>
          <a:xfrm>
            <a:off x="1455300" y="463350"/>
            <a:ext cx="76887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Utilities</a:t>
            </a:r>
            <a:endParaRPr/>
          </a:p>
        </p:txBody>
      </p:sp>
      <p:sp>
        <p:nvSpPr>
          <p:cNvPr id="120" name="Google Shape;120;p22"/>
          <p:cNvSpPr txBox="1">
            <a:spLocks noGrp="1"/>
          </p:cNvSpPr>
          <p:nvPr>
            <p:ph type="body" idx="1"/>
          </p:nvPr>
        </p:nvSpPr>
        <p:spPr>
          <a:xfrm>
            <a:off x="1360550" y="998550"/>
            <a:ext cx="7081500" cy="33405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i="1">
                <a:solidFill>
                  <a:srgbClr val="000000"/>
                </a:solidFill>
                <a:latin typeface="Arial"/>
                <a:ea typeface="Arial"/>
                <a:cs typeface="Arial"/>
                <a:sym typeface="Arial"/>
              </a:rPr>
              <a:t>Discussion question</a:t>
            </a:r>
            <a:r>
              <a:rPr lang="en" sz="2400">
                <a:solidFill>
                  <a:srgbClr val="000000"/>
                </a:solidFill>
                <a:latin typeface="Arial"/>
                <a:ea typeface="Arial"/>
                <a:cs typeface="Arial"/>
                <a:sym typeface="Arial"/>
              </a:rPr>
              <a:t>: Some utilities are usually included in rent. If some utilities are not included in rent, then you have to pay for them separately. Which of the following utilities are included in your rent?</a:t>
            </a:r>
            <a:endParaRPr sz="2400">
              <a:solidFill>
                <a:srgbClr val="000000"/>
              </a:solidFill>
              <a:latin typeface="Arial"/>
              <a:ea typeface="Arial"/>
              <a:cs typeface="Arial"/>
              <a:sym typeface="Arial"/>
            </a:endParaRPr>
          </a:p>
          <a:p>
            <a:pPr marL="0" lvl="0" indent="0" algn="l" rtl="0">
              <a:lnSpc>
                <a:spcPct val="100000"/>
              </a:lnSpc>
              <a:spcBef>
                <a:spcPts val="600"/>
              </a:spcBef>
              <a:spcAft>
                <a:spcPts val="0"/>
              </a:spcAft>
              <a:buNone/>
            </a:pPr>
            <a:r>
              <a:rPr lang="en" sz="2400">
                <a:solidFill>
                  <a:srgbClr val="000000"/>
                </a:solidFill>
                <a:latin typeface="Arial"/>
                <a:ea typeface="Arial"/>
                <a:cs typeface="Arial"/>
                <a:sym typeface="Arial"/>
              </a:rPr>
              <a:t>      </a:t>
            </a:r>
            <a:r>
              <a:rPr lang="en" sz="2400" b="1">
                <a:solidFill>
                  <a:srgbClr val="000000"/>
                </a:solidFill>
                <a:latin typeface="Arial"/>
                <a:ea typeface="Arial"/>
                <a:cs typeface="Arial"/>
                <a:sym typeface="Arial"/>
              </a:rPr>
              <a:t>Electricity, Heating, Cooking gas,  Garbage collection,  Water,   Internet,  Cable TV</a:t>
            </a:r>
            <a:endParaRPr sz="2400" b="1">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endParaRPr>
          </a:p>
          <a:p>
            <a:pPr marL="0" lvl="0" indent="0" algn="l" rtl="0">
              <a:spcBef>
                <a:spcPts val="600"/>
              </a:spcBef>
              <a:spcAft>
                <a:spcPts val="0"/>
              </a:spcAft>
              <a:buNone/>
            </a:pPr>
            <a:endParaRPr>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3"/>
          <p:cNvSpPr txBox="1">
            <a:spLocks noGrp="1"/>
          </p:cNvSpPr>
          <p:nvPr>
            <p:ph type="title"/>
          </p:nvPr>
        </p:nvSpPr>
        <p:spPr>
          <a:xfrm>
            <a:off x="1461150" y="515000"/>
            <a:ext cx="65163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Short forms used in apartment adverts</a:t>
            </a:r>
            <a:endParaRPr/>
          </a:p>
        </p:txBody>
      </p:sp>
      <p:sp>
        <p:nvSpPr>
          <p:cNvPr id="126" name="Google Shape;126;p23"/>
          <p:cNvSpPr txBox="1">
            <a:spLocks noGrp="1"/>
          </p:cNvSpPr>
          <p:nvPr>
            <p:ph type="body" idx="1"/>
          </p:nvPr>
        </p:nvSpPr>
        <p:spPr>
          <a:xfrm>
            <a:off x="1374300" y="1340250"/>
            <a:ext cx="6816900" cy="2948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b="1">
                <a:solidFill>
                  <a:srgbClr val="000000"/>
                </a:solidFill>
                <a:latin typeface="Arial"/>
                <a:ea typeface="Arial"/>
                <a:cs typeface="Arial"/>
                <a:sym typeface="Arial"/>
              </a:rPr>
              <a:t>Instructions</a:t>
            </a:r>
            <a:r>
              <a:rPr lang="en" sz="2400">
                <a:solidFill>
                  <a:srgbClr val="000000"/>
                </a:solidFill>
                <a:latin typeface="Arial"/>
                <a:ea typeface="Arial"/>
                <a:cs typeface="Arial"/>
                <a:sym typeface="Arial"/>
              </a:rPr>
              <a:t>: Work in pairs to match the short forms with their meaning.</a:t>
            </a: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latin typeface="Arial"/>
              <a:ea typeface="Arial"/>
              <a:cs typeface="Arial"/>
              <a:sym typeface="Arial"/>
            </a:endParaRPr>
          </a:p>
          <a:p>
            <a:pPr marL="0" lvl="0" indent="0" algn="l" rtl="0">
              <a:spcBef>
                <a:spcPts val="600"/>
              </a:spcBef>
              <a:spcAft>
                <a:spcPts val="0"/>
              </a:spcAft>
              <a:buNone/>
            </a:pPr>
            <a:r>
              <a:rPr lang="en" sz="2400">
                <a:solidFill>
                  <a:srgbClr val="000000"/>
                </a:solidFill>
                <a:latin typeface="Arial"/>
                <a:ea typeface="Arial"/>
                <a:cs typeface="Arial"/>
                <a:sym typeface="Arial"/>
              </a:rPr>
              <a:t>Handout 3</a:t>
            </a:r>
            <a:endParaRPr sz="2400">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4"/>
          <p:cNvSpPr txBox="1">
            <a:spLocks noGrp="1"/>
          </p:cNvSpPr>
          <p:nvPr>
            <p:ph type="title"/>
          </p:nvPr>
        </p:nvSpPr>
        <p:spPr>
          <a:xfrm>
            <a:off x="1475900" y="455975"/>
            <a:ext cx="57237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Apartment Features Discussion</a:t>
            </a:r>
            <a:endParaRPr/>
          </a:p>
        </p:txBody>
      </p:sp>
      <p:sp>
        <p:nvSpPr>
          <p:cNvPr id="132" name="Google Shape;132;p24"/>
          <p:cNvSpPr txBox="1">
            <a:spLocks noGrp="1"/>
          </p:cNvSpPr>
          <p:nvPr>
            <p:ph type="body" idx="1"/>
          </p:nvPr>
        </p:nvSpPr>
        <p:spPr>
          <a:xfrm>
            <a:off x="1396400" y="1170525"/>
            <a:ext cx="6949800" cy="2762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solidFill>
                  <a:srgbClr val="000000"/>
                </a:solidFill>
              </a:rPr>
              <a:t>Instructions: Discuss the following questions in pairs:</a:t>
            </a:r>
            <a:endParaRPr sz="2400">
              <a:solidFill>
                <a:srgbClr val="000000"/>
              </a:solidFill>
            </a:endParaRPr>
          </a:p>
          <a:p>
            <a:pPr marL="0" lvl="0" indent="0" algn="l" rtl="0">
              <a:spcBef>
                <a:spcPts val="600"/>
              </a:spcBef>
              <a:spcAft>
                <a:spcPts val="0"/>
              </a:spcAft>
              <a:buNone/>
            </a:pPr>
            <a:r>
              <a:rPr lang="en" sz="2400">
                <a:solidFill>
                  <a:srgbClr val="000000"/>
                </a:solidFill>
              </a:rPr>
              <a:t>a)     What features of your apartment do you like?</a:t>
            </a:r>
            <a:endParaRPr sz="2400">
              <a:solidFill>
                <a:srgbClr val="000000"/>
              </a:solidFill>
            </a:endParaRPr>
          </a:p>
          <a:p>
            <a:pPr marL="0" lvl="0" indent="0" algn="l" rtl="0">
              <a:spcBef>
                <a:spcPts val="600"/>
              </a:spcBef>
              <a:spcAft>
                <a:spcPts val="0"/>
              </a:spcAft>
              <a:buNone/>
            </a:pPr>
            <a:r>
              <a:rPr lang="en" sz="2400">
                <a:solidFill>
                  <a:srgbClr val="000000"/>
                </a:solidFill>
              </a:rPr>
              <a:t>b)     What features of your apartment don’t you like?</a:t>
            </a:r>
            <a:endParaRPr sz="2400">
              <a:solidFill>
                <a:srgbClr val="000000"/>
              </a:solidFill>
            </a:endParaRPr>
          </a:p>
          <a:p>
            <a:pPr marL="0" lvl="0" indent="0" algn="l" rtl="0">
              <a:spcBef>
                <a:spcPts val="600"/>
              </a:spcBef>
              <a:spcAft>
                <a:spcPts val="0"/>
              </a:spcAft>
              <a:buNone/>
            </a:pPr>
            <a:r>
              <a:rPr lang="en" sz="2400">
                <a:solidFill>
                  <a:srgbClr val="000000"/>
                </a:solidFill>
              </a:rPr>
              <a:t>c)     Describe the kind of apartment you would like to move to – if that were possible.</a:t>
            </a:r>
            <a:endParaRPr sz="2400">
              <a:solidFill>
                <a:srgbClr val="000000"/>
              </a:solidFill>
            </a:endParaRPr>
          </a:p>
          <a:p>
            <a:pPr marL="0" lvl="0" indent="0" algn="l" rtl="0">
              <a:spcBef>
                <a:spcPts val="600"/>
              </a:spcBef>
              <a:spcAft>
                <a:spcPts val="0"/>
              </a:spcAft>
              <a:buNone/>
            </a:pPr>
            <a:endParaRPr sz="2400">
              <a:solidFill>
                <a:srgbClr val="000000"/>
              </a:solidFill>
            </a:endParaRPr>
          </a:p>
          <a:p>
            <a:pPr marL="0" lvl="0" indent="0" algn="l" rtl="0">
              <a:spcBef>
                <a:spcPts val="600"/>
              </a:spcBef>
              <a:spcAft>
                <a:spcPts val="0"/>
              </a:spcAft>
              <a:buNone/>
            </a:pPr>
            <a:endParaRPr>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5"/>
          <p:cNvSpPr txBox="1">
            <a:spLocks noGrp="1"/>
          </p:cNvSpPr>
          <p:nvPr>
            <p:ph type="title"/>
          </p:nvPr>
        </p:nvSpPr>
        <p:spPr>
          <a:xfrm>
            <a:off x="1350450" y="455975"/>
            <a:ext cx="52992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Apartment Advertisements</a:t>
            </a:r>
            <a:endParaRPr/>
          </a:p>
        </p:txBody>
      </p:sp>
      <p:sp>
        <p:nvSpPr>
          <p:cNvPr id="138" name="Google Shape;138;p25"/>
          <p:cNvSpPr txBox="1">
            <a:spLocks noGrp="1"/>
          </p:cNvSpPr>
          <p:nvPr>
            <p:ph type="body" idx="1"/>
          </p:nvPr>
        </p:nvSpPr>
        <p:spPr>
          <a:xfrm>
            <a:off x="1255800" y="946900"/>
            <a:ext cx="6632400" cy="3384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000" b="1">
                <a:solidFill>
                  <a:srgbClr val="000000"/>
                </a:solidFill>
                <a:latin typeface="Arial"/>
                <a:ea typeface="Arial"/>
                <a:cs typeface="Arial"/>
                <a:sym typeface="Arial"/>
              </a:rPr>
              <a:t>Instructions:  </a:t>
            </a:r>
            <a:r>
              <a:rPr lang="en" sz="2000">
                <a:solidFill>
                  <a:srgbClr val="000000"/>
                </a:solidFill>
                <a:latin typeface="Arial"/>
                <a:ea typeface="Arial"/>
                <a:cs typeface="Arial"/>
                <a:sym typeface="Arial"/>
              </a:rPr>
              <a:t>Use information from the 3 adverts to answer the questions on the your handouts.</a:t>
            </a:r>
            <a:endParaRPr sz="2000">
              <a:solidFill>
                <a:srgbClr val="000000"/>
              </a:solidFill>
              <a:latin typeface="Arial"/>
              <a:ea typeface="Arial"/>
              <a:cs typeface="Arial"/>
              <a:sym typeface="Arial"/>
            </a:endParaRPr>
          </a:p>
          <a:p>
            <a:pPr marL="0" lvl="0" indent="0" algn="l" rtl="0">
              <a:spcBef>
                <a:spcPts val="600"/>
              </a:spcBef>
              <a:spcAft>
                <a:spcPts val="0"/>
              </a:spcAft>
              <a:buNone/>
            </a:pPr>
            <a:endParaRPr sz="2000">
              <a:solidFill>
                <a:srgbClr val="000000"/>
              </a:solidFill>
              <a:latin typeface="Arial"/>
              <a:ea typeface="Arial"/>
              <a:cs typeface="Arial"/>
              <a:sym typeface="Arial"/>
            </a:endParaRPr>
          </a:p>
          <a:p>
            <a:pPr marL="0" lvl="0" indent="0" algn="l" rtl="0">
              <a:spcBef>
                <a:spcPts val="600"/>
              </a:spcBef>
              <a:spcAft>
                <a:spcPts val="0"/>
              </a:spcAft>
              <a:buNone/>
            </a:pPr>
            <a:endParaRPr sz="2000">
              <a:solidFill>
                <a:srgbClr val="000000"/>
              </a:solidFill>
              <a:latin typeface="Arial"/>
              <a:ea typeface="Arial"/>
              <a:cs typeface="Arial"/>
              <a:sym typeface="Arial"/>
            </a:endParaRPr>
          </a:p>
          <a:p>
            <a:pPr marL="0" lvl="0" indent="0" algn="l" rtl="0">
              <a:spcBef>
                <a:spcPts val="600"/>
              </a:spcBef>
              <a:spcAft>
                <a:spcPts val="0"/>
              </a:spcAft>
              <a:buNone/>
            </a:pPr>
            <a:endParaRPr sz="2000">
              <a:solidFill>
                <a:srgbClr val="000000"/>
              </a:solidFill>
              <a:latin typeface="Arial"/>
              <a:ea typeface="Arial"/>
              <a:cs typeface="Arial"/>
              <a:sym typeface="Arial"/>
            </a:endParaRPr>
          </a:p>
          <a:p>
            <a:pPr marL="0" lvl="0" indent="0" algn="l" rtl="0">
              <a:spcBef>
                <a:spcPts val="600"/>
              </a:spcBef>
              <a:spcAft>
                <a:spcPts val="0"/>
              </a:spcAft>
              <a:buNone/>
            </a:pPr>
            <a:endParaRPr sz="2000">
              <a:solidFill>
                <a:srgbClr val="000000"/>
              </a:solidFill>
              <a:latin typeface="Arial"/>
              <a:ea typeface="Arial"/>
              <a:cs typeface="Arial"/>
              <a:sym typeface="Arial"/>
            </a:endParaRPr>
          </a:p>
          <a:p>
            <a:pPr marL="0" lvl="0" indent="0" algn="l" rtl="0">
              <a:spcBef>
                <a:spcPts val="600"/>
              </a:spcBef>
              <a:spcAft>
                <a:spcPts val="0"/>
              </a:spcAft>
              <a:buNone/>
            </a:pPr>
            <a:endParaRPr sz="2000">
              <a:solidFill>
                <a:srgbClr val="000000"/>
              </a:solidFill>
              <a:latin typeface="Arial"/>
              <a:ea typeface="Arial"/>
              <a:cs typeface="Arial"/>
              <a:sym typeface="Arial"/>
            </a:endParaRPr>
          </a:p>
          <a:p>
            <a:pPr marL="0" lvl="0" indent="0" algn="l" rtl="0">
              <a:spcBef>
                <a:spcPts val="600"/>
              </a:spcBef>
              <a:spcAft>
                <a:spcPts val="0"/>
              </a:spcAft>
              <a:buNone/>
            </a:pPr>
            <a:r>
              <a:rPr lang="en" sz="2000">
                <a:solidFill>
                  <a:srgbClr val="000000"/>
                </a:solidFill>
                <a:latin typeface="Arial"/>
                <a:ea typeface="Arial"/>
                <a:cs typeface="Arial"/>
                <a:sym typeface="Arial"/>
              </a:rPr>
              <a:t>Handout 4 &amp; ads</a:t>
            </a:r>
            <a:endParaRPr sz="2000">
              <a:solidFill>
                <a:srgbClr val="000000"/>
              </a:solidFill>
              <a:latin typeface="Arial"/>
              <a:ea typeface="Arial"/>
              <a:cs typeface="Arial"/>
              <a:sym typeface="Arial"/>
            </a:endParaRPr>
          </a:p>
          <a:p>
            <a:pPr marL="0" lvl="0" indent="0" algn="l" rtl="0">
              <a:spcBef>
                <a:spcPts val="600"/>
              </a:spcBef>
              <a:spcAft>
                <a:spcPts val="0"/>
              </a:spcAft>
              <a:buNone/>
            </a:pPr>
            <a:endParaRPr sz="2000">
              <a:solidFill>
                <a:srgbClr val="000000"/>
              </a:solidFill>
              <a:latin typeface="Arial"/>
              <a:ea typeface="Arial"/>
              <a:cs typeface="Arial"/>
              <a:sym typeface="Arial"/>
            </a:endParaRPr>
          </a:p>
          <a:p>
            <a:pPr marL="0" lvl="0" indent="0" algn="l" rtl="0">
              <a:spcBef>
                <a:spcPts val="600"/>
              </a:spcBef>
              <a:spcAft>
                <a:spcPts val="0"/>
              </a:spcAft>
              <a:buNone/>
            </a:pPr>
            <a:endParaRPr sz="200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6"/>
          <p:cNvSpPr txBox="1">
            <a:spLocks noGrp="1"/>
          </p:cNvSpPr>
          <p:nvPr>
            <p:ph type="title"/>
          </p:nvPr>
        </p:nvSpPr>
        <p:spPr>
          <a:xfrm>
            <a:off x="1490650" y="463350"/>
            <a:ext cx="56427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Review: Describing Apartments</a:t>
            </a:r>
            <a:endParaRPr/>
          </a:p>
        </p:txBody>
      </p:sp>
      <p:sp>
        <p:nvSpPr>
          <p:cNvPr id="144" name="Google Shape;144;p26"/>
          <p:cNvSpPr txBox="1">
            <a:spLocks noGrp="1"/>
          </p:cNvSpPr>
          <p:nvPr>
            <p:ph type="body" idx="1"/>
          </p:nvPr>
        </p:nvSpPr>
        <p:spPr>
          <a:xfrm>
            <a:off x="1731750" y="1384525"/>
            <a:ext cx="5680500" cy="25488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None/>
            </a:pPr>
            <a:r>
              <a:rPr lang="en" sz="2400">
                <a:solidFill>
                  <a:srgbClr val="000000"/>
                </a:solidFill>
              </a:rPr>
              <a:t>·       The size of the apartment</a:t>
            </a:r>
            <a:endParaRPr sz="2400">
              <a:solidFill>
                <a:srgbClr val="000000"/>
              </a:solidFill>
            </a:endParaRPr>
          </a:p>
          <a:p>
            <a:pPr marL="0" lvl="0" indent="0" algn="l" rtl="0">
              <a:lnSpc>
                <a:spcPct val="100000"/>
              </a:lnSpc>
              <a:spcBef>
                <a:spcPts val="600"/>
              </a:spcBef>
              <a:spcAft>
                <a:spcPts val="0"/>
              </a:spcAft>
              <a:buNone/>
            </a:pPr>
            <a:r>
              <a:rPr lang="en" sz="2400">
                <a:solidFill>
                  <a:srgbClr val="000000"/>
                </a:solidFill>
              </a:rPr>
              <a:t>·       The utilities included/not included</a:t>
            </a:r>
            <a:endParaRPr sz="2400">
              <a:solidFill>
                <a:srgbClr val="000000"/>
              </a:solidFill>
            </a:endParaRPr>
          </a:p>
          <a:p>
            <a:pPr marL="0" lvl="0" indent="0" algn="l" rtl="0">
              <a:lnSpc>
                <a:spcPct val="100000"/>
              </a:lnSpc>
              <a:spcBef>
                <a:spcPts val="600"/>
              </a:spcBef>
              <a:spcAft>
                <a:spcPts val="0"/>
              </a:spcAft>
              <a:buNone/>
            </a:pPr>
            <a:r>
              <a:rPr lang="en" sz="2400">
                <a:solidFill>
                  <a:srgbClr val="000000"/>
                </a:solidFill>
              </a:rPr>
              <a:t>·       Amenities and appliances</a:t>
            </a:r>
            <a:endParaRPr sz="2400">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7"/>
          <p:cNvSpPr txBox="1">
            <a:spLocks noGrp="1"/>
          </p:cNvSpPr>
          <p:nvPr>
            <p:ph type="title"/>
          </p:nvPr>
        </p:nvSpPr>
        <p:spPr>
          <a:xfrm>
            <a:off x="1431625" y="596200"/>
            <a:ext cx="57051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solidFill>
                  <a:srgbClr val="000000"/>
                </a:solidFill>
                <a:latin typeface="Times New Roman"/>
                <a:ea typeface="Times New Roman"/>
                <a:cs typeface="Times New Roman"/>
                <a:sym typeface="Times New Roman"/>
              </a:rPr>
              <a:t>Dialogue about apartments </a:t>
            </a:r>
            <a:endParaRPr sz="2400"/>
          </a:p>
        </p:txBody>
      </p:sp>
      <p:sp>
        <p:nvSpPr>
          <p:cNvPr id="150" name="Google Shape;150;p27"/>
          <p:cNvSpPr txBox="1">
            <a:spLocks noGrp="1"/>
          </p:cNvSpPr>
          <p:nvPr>
            <p:ph type="body" idx="1"/>
          </p:nvPr>
        </p:nvSpPr>
        <p:spPr>
          <a:xfrm>
            <a:off x="1352125" y="1320925"/>
            <a:ext cx="7134300" cy="3018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b="1">
                <a:solidFill>
                  <a:srgbClr val="000000"/>
                </a:solidFill>
                <a:latin typeface="Arial"/>
                <a:ea typeface="Arial"/>
                <a:cs typeface="Arial"/>
                <a:sym typeface="Arial"/>
              </a:rPr>
              <a:t>Instructions</a:t>
            </a:r>
            <a:r>
              <a:rPr lang="en" sz="2400">
                <a:solidFill>
                  <a:srgbClr val="000000"/>
                </a:solidFill>
                <a:latin typeface="Arial"/>
                <a:ea typeface="Arial"/>
                <a:cs typeface="Arial"/>
                <a:sym typeface="Arial"/>
              </a:rPr>
              <a:t>: In this activity you will pretend to be two friends talking about apartments. In your conversation, be sure to describe:</a:t>
            </a:r>
            <a:endParaRPr sz="2400">
              <a:solidFill>
                <a:srgbClr val="000000"/>
              </a:solidFill>
              <a:latin typeface="Arial"/>
              <a:ea typeface="Arial"/>
              <a:cs typeface="Arial"/>
              <a:sym typeface="Arial"/>
            </a:endParaRPr>
          </a:p>
          <a:p>
            <a:pPr marL="0" lvl="0" indent="0" algn="l" rtl="0">
              <a:spcBef>
                <a:spcPts val="600"/>
              </a:spcBef>
              <a:spcAft>
                <a:spcPts val="0"/>
              </a:spcAft>
              <a:buNone/>
            </a:pPr>
            <a:r>
              <a:rPr lang="en" sz="2400">
                <a:solidFill>
                  <a:srgbClr val="000000"/>
                </a:solidFill>
                <a:latin typeface="Arial"/>
                <a:ea typeface="Arial"/>
                <a:cs typeface="Arial"/>
                <a:sym typeface="Arial"/>
              </a:rPr>
              <a:t>·       The size of the apartment</a:t>
            </a:r>
            <a:endParaRPr sz="2400">
              <a:solidFill>
                <a:srgbClr val="000000"/>
              </a:solidFill>
              <a:latin typeface="Arial"/>
              <a:ea typeface="Arial"/>
              <a:cs typeface="Arial"/>
              <a:sym typeface="Arial"/>
            </a:endParaRPr>
          </a:p>
          <a:p>
            <a:pPr marL="0" lvl="0" indent="0" algn="l" rtl="0">
              <a:spcBef>
                <a:spcPts val="600"/>
              </a:spcBef>
              <a:spcAft>
                <a:spcPts val="0"/>
              </a:spcAft>
              <a:buNone/>
            </a:pPr>
            <a:r>
              <a:rPr lang="en" sz="2400">
                <a:solidFill>
                  <a:srgbClr val="000000"/>
                </a:solidFill>
                <a:latin typeface="Arial"/>
                <a:ea typeface="Arial"/>
                <a:cs typeface="Arial"/>
                <a:sym typeface="Arial"/>
              </a:rPr>
              <a:t>·       The utilities included/not included</a:t>
            </a:r>
            <a:endParaRPr sz="2400">
              <a:solidFill>
                <a:srgbClr val="000000"/>
              </a:solidFill>
              <a:latin typeface="Arial"/>
              <a:ea typeface="Arial"/>
              <a:cs typeface="Arial"/>
              <a:sym typeface="Arial"/>
            </a:endParaRPr>
          </a:p>
          <a:p>
            <a:pPr marL="0" lvl="0" indent="0" algn="l" rtl="0">
              <a:spcBef>
                <a:spcPts val="600"/>
              </a:spcBef>
              <a:spcAft>
                <a:spcPts val="0"/>
              </a:spcAft>
              <a:buNone/>
            </a:pPr>
            <a:r>
              <a:rPr lang="en" sz="2400">
                <a:solidFill>
                  <a:srgbClr val="000000"/>
                </a:solidFill>
                <a:latin typeface="Arial"/>
                <a:ea typeface="Arial"/>
                <a:cs typeface="Arial"/>
                <a:sym typeface="Arial"/>
              </a:rPr>
              <a:t>·       Amenities and appliances</a:t>
            </a:r>
            <a:endParaRPr sz="2400">
              <a:solidFill>
                <a:srgbClr val="000000"/>
              </a:solidFill>
              <a:latin typeface="Arial"/>
              <a:ea typeface="Arial"/>
              <a:cs typeface="Arial"/>
              <a:sym typeface="Arial"/>
            </a:endParaRPr>
          </a:p>
          <a:p>
            <a:pPr marL="0" lvl="0" indent="0" algn="l" rtl="0">
              <a:spcBef>
                <a:spcPts val="600"/>
              </a:spcBef>
              <a:spcAft>
                <a:spcPts val="0"/>
              </a:spcAft>
              <a:buNone/>
            </a:pPr>
            <a:endParaRPr sz="2400">
              <a:solidFill>
                <a:srgbClr val="000000"/>
              </a:solidFill>
            </a:endParaRPr>
          </a:p>
          <a:p>
            <a:pPr marL="0" lvl="0" indent="0" algn="l" rtl="0">
              <a:spcBef>
                <a:spcPts val="600"/>
              </a:spcBef>
              <a:spcAft>
                <a:spcPts val="0"/>
              </a:spcAft>
              <a:buNone/>
            </a:pPr>
            <a:endParaRPr>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8"/>
          <p:cNvSpPr txBox="1">
            <a:spLocks noGrp="1"/>
          </p:cNvSpPr>
          <p:nvPr>
            <p:ph type="title"/>
          </p:nvPr>
        </p:nvSpPr>
        <p:spPr>
          <a:xfrm>
            <a:off x="1948175" y="507650"/>
            <a:ext cx="40854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Review</a:t>
            </a:r>
            <a:endParaRPr/>
          </a:p>
        </p:txBody>
      </p:sp>
      <p:sp>
        <p:nvSpPr>
          <p:cNvPr id="156" name="Google Shape;156;p28"/>
          <p:cNvSpPr txBox="1">
            <a:spLocks noGrp="1"/>
          </p:cNvSpPr>
          <p:nvPr>
            <p:ph type="body" idx="1"/>
          </p:nvPr>
        </p:nvSpPr>
        <p:spPr>
          <a:xfrm>
            <a:off x="2377500" y="1377150"/>
            <a:ext cx="4389000" cy="3237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solidFill>
                  <a:srgbClr val="000000"/>
                </a:solidFill>
              </a:rPr>
              <a:t>Examples of: </a:t>
            </a:r>
            <a:endParaRPr sz="2400">
              <a:solidFill>
                <a:srgbClr val="000000"/>
              </a:solidFill>
            </a:endParaRPr>
          </a:p>
          <a:p>
            <a:pPr marL="457200" lvl="0" indent="-381000" algn="l" rtl="0">
              <a:spcBef>
                <a:spcPts val="600"/>
              </a:spcBef>
              <a:spcAft>
                <a:spcPts val="0"/>
              </a:spcAft>
              <a:buClr>
                <a:srgbClr val="000000"/>
              </a:buClr>
              <a:buSzPts val="2400"/>
              <a:buChar char="◈"/>
            </a:pPr>
            <a:r>
              <a:rPr lang="en" sz="2400">
                <a:solidFill>
                  <a:srgbClr val="000000"/>
                </a:solidFill>
              </a:rPr>
              <a:t>Amenities</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Utilities</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Appliances</a:t>
            </a:r>
            <a:endParaRPr sz="2400">
              <a:solidFill>
                <a:srgbClr val="000000"/>
              </a:solidFill>
            </a:endParaRPr>
          </a:p>
          <a:p>
            <a:pPr marL="0" lvl="0" indent="0" algn="l" rtl="0">
              <a:spcBef>
                <a:spcPts val="600"/>
              </a:spcBef>
              <a:spcAft>
                <a:spcPts val="0"/>
              </a:spcAft>
              <a:buNone/>
            </a:pPr>
            <a:endParaRPr>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Quintu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459</Words>
  <Application>Microsoft Office PowerPoint</Application>
  <PresentationFormat>On-screen Show (16:9)</PresentationFormat>
  <Paragraphs>69</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Tinos</vt:lpstr>
      <vt:lpstr>Times New Roman</vt:lpstr>
      <vt:lpstr>Oswald</vt:lpstr>
      <vt:lpstr>Average</vt:lpstr>
      <vt:lpstr>Quintus template</vt:lpstr>
      <vt:lpstr>PowerPoint Presentation</vt:lpstr>
      <vt:lpstr>Finding Apartments: Understanding Apartment Ads</vt:lpstr>
      <vt:lpstr>Warm up Discussion</vt:lpstr>
      <vt:lpstr>Finding Apartments</vt:lpstr>
      <vt:lpstr>PowerPoint Presentation</vt:lpstr>
      <vt:lpstr>Apartment Vocabulary </vt:lpstr>
      <vt:lpstr>Amenities and Appliances</vt:lpstr>
      <vt:lpstr>Amenities and Appliances</vt:lpstr>
      <vt:lpstr>Utilities</vt:lpstr>
      <vt:lpstr>Utilities</vt:lpstr>
      <vt:lpstr>Short forms used in apartment adverts</vt:lpstr>
      <vt:lpstr>Apartment Features Discussion</vt:lpstr>
      <vt:lpstr>Apartment Advertisements</vt:lpstr>
      <vt:lpstr>Review: Describing Apartments</vt:lpstr>
      <vt:lpstr>Dialogue about apartments </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cp:revision>1</cp:revision>
  <dcterms:modified xsi:type="dcterms:W3CDTF">2023-10-14T10:40:32Z</dcterms:modified>
</cp:coreProperties>
</file>